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8"/>
  </p:notesMasterIdLst>
  <p:sldIdLst>
    <p:sldId id="260" r:id="rId2"/>
    <p:sldId id="257" r:id="rId3"/>
    <p:sldId id="262" r:id="rId4"/>
    <p:sldId id="261" r:id="rId5"/>
    <p:sldId id="263" r:id="rId6"/>
    <p:sldId id="264" r:id="rId7"/>
    <p:sldId id="265" r:id="rId8"/>
    <p:sldId id="266" r:id="rId9"/>
    <p:sldId id="267" r:id="rId10"/>
    <p:sldId id="268" r:id="rId11"/>
    <p:sldId id="269" r:id="rId12"/>
    <p:sldId id="270" r:id="rId13"/>
    <p:sldId id="271" r:id="rId14"/>
    <p:sldId id="278" r:id="rId15"/>
    <p:sldId id="279" r:id="rId16"/>
    <p:sldId id="280"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A590E-A620-4F08-9479-E5ABE0BA73CB}" v="1" dt="2025-03-08T16:08:20.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04" d="100"/>
          <a:sy n="104" d="100"/>
        </p:scale>
        <p:origin x="87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修 山口" userId="81dab0cbad93c750" providerId="LiveId" clId="{2D1A590E-A620-4F08-9479-E5ABE0BA73CB}"/>
    <pc:docChg chg="custSel modSld">
      <pc:chgData name="修 山口" userId="81dab0cbad93c750" providerId="LiveId" clId="{2D1A590E-A620-4F08-9479-E5ABE0BA73CB}" dt="2025-03-08T16:08:20.966" v="10"/>
      <pc:docMkLst>
        <pc:docMk/>
      </pc:docMkLst>
      <pc:sldChg chg="modSp mod">
        <pc:chgData name="修 山口" userId="81dab0cbad93c750" providerId="LiveId" clId="{2D1A590E-A620-4F08-9479-E5ABE0BA73CB}" dt="2025-03-01T15:58:30.912" v="0" actId="1076"/>
        <pc:sldMkLst>
          <pc:docMk/>
          <pc:sldMk cId="1395717774" sldId="260"/>
        </pc:sldMkLst>
        <pc:spChg chg="mod">
          <ac:chgData name="修 山口" userId="81dab0cbad93c750" providerId="LiveId" clId="{2D1A590E-A620-4F08-9479-E5ABE0BA73CB}" dt="2025-03-01T15:58:30.912" v="0" actId="1076"/>
          <ac:spMkLst>
            <pc:docMk/>
            <pc:sldMk cId="1395717774" sldId="260"/>
            <ac:spMk id="3" creationId="{95AA2D7F-02B9-093D-BB62-2A2E96F2A1F3}"/>
          </ac:spMkLst>
        </pc:spChg>
      </pc:sldChg>
      <pc:sldChg chg="modSp mod">
        <pc:chgData name="修 山口" userId="81dab0cbad93c750" providerId="LiveId" clId="{2D1A590E-A620-4F08-9479-E5ABE0BA73CB}" dt="2025-03-01T15:59:03.317" v="2" actId="14100"/>
        <pc:sldMkLst>
          <pc:docMk/>
          <pc:sldMk cId="1118338357" sldId="262"/>
        </pc:sldMkLst>
        <pc:spChg chg="mod">
          <ac:chgData name="修 山口" userId="81dab0cbad93c750" providerId="LiveId" clId="{2D1A590E-A620-4F08-9479-E5ABE0BA73CB}" dt="2025-03-01T15:59:03.317" v="2" actId="14100"/>
          <ac:spMkLst>
            <pc:docMk/>
            <pc:sldMk cId="1118338357" sldId="262"/>
            <ac:spMk id="3" creationId="{4FB37B78-5872-64FC-AEE7-9D62A587919F}"/>
          </ac:spMkLst>
        </pc:spChg>
      </pc:sldChg>
      <pc:sldChg chg="modSp mod">
        <pc:chgData name="修 山口" userId="81dab0cbad93c750" providerId="LiveId" clId="{2D1A590E-A620-4F08-9479-E5ABE0BA73CB}" dt="2025-03-01T15:59:09.504" v="3" actId="14100"/>
        <pc:sldMkLst>
          <pc:docMk/>
          <pc:sldMk cId="1041366790" sldId="263"/>
        </pc:sldMkLst>
        <pc:spChg chg="mod">
          <ac:chgData name="修 山口" userId="81dab0cbad93c750" providerId="LiveId" clId="{2D1A590E-A620-4F08-9479-E5ABE0BA73CB}" dt="2025-03-01T15:59:09.504" v="3" actId="14100"/>
          <ac:spMkLst>
            <pc:docMk/>
            <pc:sldMk cId="1041366790" sldId="263"/>
            <ac:spMk id="2" creationId="{8DE00E9A-437E-5862-12B2-7A9D38C9A482}"/>
          </ac:spMkLst>
        </pc:spChg>
      </pc:sldChg>
      <pc:sldChg chg="addSp delSp modSp mod">
        <pc:chgData name="修 山口" userId="81dab0cbad93c750" providerId="LiveId" clId="{2D1A590E-A620-4F08-9479-E5ABE0BA73CB}" dt="2025-03-01T16:07:11.958" v="9" actId="22"/>
        <pc:sldMkLst>
          <pc:docMk/>
          <pc:sldMk cId="1279614749" sldId="265"/>
        </pc:sldMkLst>
        <pc:spChg chg="mod">
          <ac:chgData name="修 山口" userId="81dab0cbad93c750" providerId="LiveId" clId="{2D1A590E-A620-4F08-9479-E5ABE0BA73CB}" dt="2025-03-01T15:59:17.502" v="4" actId="14100"/>
          <ac:spMkLst>
            <pc:docMk/>
            <pc:sldMk cId="1279614749" sldId="265"/>
            <ac:spMk id="2" creationId="{6FD3FA88-714A-F93A-9383-68D3C3A9A241}"/>
          </ac:spMkLst>
        </pc:spChg>
        <pc:picChg chg="add">
          <ac:chgData name="修 山口" userId="81dab0cbad93c750" providerId="LiveId" clId="{2D1A590E-A620-4F08-9479-E5ABE0BA73CB}" dt="2025-03-01T16:07:11.958" v="9" actId="22"/>
          <ac:picMkLst>
            <pc:docMk/>
            <pc:sldMk cId="1279614749" sldId="265"/>
            <ac:picMk id="5" creationId="{5B57EAB9-A012-A9D2-4B7B-44C38279BC66}"/>
          </ac:picMkLst>
        </pc:picChg>
      </pc:sldChg>
      <pc:sldChg chg="modSp mod">
        <pc:chgData name="修 山口" userId="81dab0cbad93c750" providerId="LiveId" clId="{2D1A590E-A620-4F08-9479-E5ABE0BA73CB}" dt="2025-03-01T15:59:23.417" v="5" actId="14100"/>
        <pc:sldMkLst>
          <pc:docMk/>
          <pc:sldMk cId="3641446352" sldId="267"/>
        </pc:sldMkLst>
        <pc:spChg chg="mod">
          <ac:chgData name="修 山口" userId="81dab0cbad93c750" providerId="LiveId" clId="{2D1A590E-A620-4F08-9479-E5ABE0BA73CB}" dt="2025-03-01T15:59:23.417" v="5" actId="14100"/>
          <ac:spMkLst>
            <pc:docMk/>
            <pc:sldMk cId="3641446352" sldId="267"/>
            <ac:spMk id="2" creationId="{B79E3482-F821-2839-FEE8-4F05C3676B5A}"/>
          </ac:spMkLst>
        </pc:spChg>
      </pc:sldChg>
      <pc:sldChg chg="modSp mod">
        <pc:chgData name="修 山口" userId="81dab0cbad93c750" providerId="LiveId" clId="{2D1A590E-A620-4F08-9479-E5ABE0BA73CB}" dt="2025-03-01T15:59:30.670" v="6" actId="14100"/>
        <pc:sldMkLst>
          <pc:docMk/>
          <pc:sldMk cId="1975526481" sldId="269"/>
        </pc:sldMkLst>
        <pc:spChg chg="mod">
          <ac:chgData name="修 山口" userId="81dab0cbad93c750" providerId="LiveId" clId="{2D1A590E-A620-4F08-9479-E5ABE0BA73CB}" dt="2025-03-01T15:59:30.670" v="6" actId="14100"/>
          <ac:spMkLst>
            <pc:docMk/>
            <pc:sldMk cId="1975526481" sldId="269"/>
            <ac:spMk id="2" creationId="{3A5CA185-9295-9278-6915-858AF299993A}"/>
          </ac:spMkLst>
        </pc:spChg>
      </pc:sldChg>
      <pc:sldChg chg="modSp mod">
        <pc:chgData name="修 山口" userId="81dab0cbad93c750" providerId="LiveId" clId="{2D1A590E-A620-4F08-9479-E5ABE0BA73CB}" dt="2025-03-01T15:59:38.964" v="7" actId="14100"/>
        <pc:sldMkLst>
          <pc:docMk/>
          <pc:sldMk cId="272407328" sldId="271"/>
        </pc:sldMkLst>
        <pc:spChg chg="mod">
          <ac:chgData name="修 山口" userId="81dab0cbad93c750" providerId="LiveId" clId="{2D1A590E-A620-4F08-9479-E5ABE0BA73CB}" dt="2025-03-01T15:59:38.964" v="7" actId="14100"/>
          <ac:spMkLst>
            <pc:docMk/>
            <pc:sldMk cId="272407328" sldId="271"/>
            <ac:spMk id="3" creationId="{E20127FA-0733-232B-154F-57D183ACC90C}"/>
          </ac:spMkLst>
        </pc:spChg>
      </pc:sldChg>
      <pc:sldChg chg="modSp">
        <pc:chgData name="修 山口" userId="81dab0cbad93c750" providerId="LiveId" clId="{2D1A590E-A620-4F08-9479-E5ABE0BA73CB}" dt="2025-03-08T16:08:20.966" v="10"/>
        <pc:sldMkLst>
          <pc:docMk/>
          <pc:sldMk cId="4001507479" sldId="280"/>
        </pc:sldMkLst>
        <pc:picChg chg="mod">
          <ac:chgData name="修 山口" userId="81dab0cbad93c750" providerId="LiveId" clId="{2D1A590E-A620-4F08-9479-E5ABE0BA73CB}" dt="2025-03-08T16:08:20.966" v="10"/>
          <ac:picMkLst>
            <pc:docMk/>
            <pc:sldMk cId="4001507479" sldId="280"/>
            <ac:picMk id="4" creationId="{42AC269F-831B-468F-FEC6-193A262374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7B41A-D18C-4334-8320-63F5E6DD912B}" type="datetimeFigureOut">
              <a:rPr kumimoji="1" lang="ja-JP" altLang="en-US" smtClean="0"/>
              <a:t>2025/3/9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C41D3-3571-4B52-82D0-1EF70B01B762}" type="slidenum">
              <a:rPr kumimoji="1" lang="ja-JP" altLang="en-US" smtClean="0"/>
              <a:t>‹#›</a:t>
            </a:fld>
            <a:endParaRPr kumimoji="1" lang="ja-JP" altLang="en-US"/>
          </a:p>
        </p:txBody>
      </p:sp>
    </p:spTree>
    <p:extLst>
      <p:ext uri="{BB962C8B-B14F-4D97-AF65-F5344CB8AC3E}">
        <p14:creationId xmlns:p14="http://schemas.microsoft.com/office/powerpoint/2010/main" val="12192803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BC41D3-3571-4B52-82D0-1EF70B01B762}" type="slidenum">
              <a:rPr kumimoji="1" lang="ja-JP" altLang="en-US" smtClean="0"/>
              <a:t>2</a:t>
            </a:fld>
            <a:endParaRPr kumimoji="1" lang="ja-JP" altLang="en-US"/>
          </a:p>
        </p:txBody>
      </p:sp>
    </p:spTree>
    <p:extLst>
      <p:ext uri="{BB962C8B-B14F-4D97-AF65-F5344CB8AC3E}">
        <p14:creationId xmlns:p14="http://schemas.microsoft.com/office/powerpoint/2010/main" val="116572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0" i="0" cap="none"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714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4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88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91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99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01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53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3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33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82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43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0" i="0" cap="all" spc="100" baseline="0">
                <a:solidFill>
                  <a:schemeClr val="tx1">
                    <a:tint val="75000"/>
                  </a:schemeClr>
                </a:solidFill>
              </a:defRPr>
            </a:lvl1pPr>
          </a:lstStyle>
          <a:p>
            <a:fld id="{6A4B53A7-3209-46A6-9454-F38EAC8F11E7}" type="datetimeFigureOut">
              <a:rPr lang="en-US" smtClean="0"/>
              <a:pPr/>
              <a:t>3/9/2025</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0" i="0" cap="none"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409272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10000"/>
        </a:lnSpc>
        <a:spcBef>
          <a:spcPct val="0"/>
        </a:spcBef>
        <a:buNone/>
        <a:defRPr sz="4400" kern="1200" spc="16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spc="15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spc="15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spc="15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spc="15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10.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slide" Target="slide1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slide" Target="slide1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15.xml"/><Relationship Id="rId5" Type="http://schemas.openxmlformats.org/officeDocument/2006/relationships/audio" Target="../media/audio1.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slide" Target="slide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audio" Target="../media/audio1.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slide" Target="slide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154A5-A27C-5BFC-F961-D0E308F030C8}"/>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E9D742B-49DE-F14B-8D4A-B7F0169A10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6B11CFA-FC3F-EA84-9059-D2DE06208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extLst>
              <a:ext uri="{FF2B5EF4-FFF2-40B4-BE49-F238E27FC236}">
                <a16:creationId xmlns:a16="http://schemas.microsoft.com/office/drawing/2014/main" id="{C560BC1E-71C8-53CA-F7BD-FF3178D93037}"/>
              </a:ext>
            </a:extLst>
          </p:cNvPr>
          <p:cNvPicPr>
            <a:picLocks noChangeAspect="1"/>
          </p:cNvPicPr>
          <p:nvPr/>
        </p:nvPicPr>
        <p:blipFill rotWithShape="1">
          <a:blip r:embed="rId2">
            <a:alphaModFix amt="40000"/>
          </a:blip>
          <a:srcRect t="15239" b="491"/>
          <a:stretch/>
        </p:blipFill>
        <p:spPr>
          <a:xfrm>
            <a:off x="1" y="-8303"/>
            <a:ext cx="12191999" cy="6857990"/>
          </a:xfrm>
          <a:prstGeom prst="rect">
            <a:avLst/>
          </a:prstGeom>
        </p:spPr>
      </p:pic>
      <p:pic>
        <p:nvPicPr>
          <p:cNvPr id="2" name="図 1">
            <a:extLst>
              <a:ext uri="{FF2B5EF4-FFF2-40B4-BE49-F238E27FC236}">
                <a16:creationId xmlns:a16="http://schemas.microsoft.com/office/drawing/2014/main" id="{02A559B1-F424-3ED6-B77B-791834F96B18}"/>
              </a:ext>
            </a:extLst>
          </p:cNvPr>
          <p:cNvPicPr>
            <a:picLocks noChangeAspect="1"/>
          </p:cNvPicPr>
          <p:nvPr/>
        </p:nvPicPr>
        <p:blipFill>
          <a:blip r:embed="rId3"/>
          <a:stretch>
            <a:fillRect/>
          </a:stretch>
        </p:blipFill>
        <p:spPr>
          <a:xfrm>
            <a:off x="9604694" y="4518800"/>
            <a:ext cx="2281531" cy="2154780"/>
          </a:xfrm>
          <a:prstGeom prst="rect">
            <a:avLst/>
          </a:prstGeom>
        </p:spPr>
      </p:pic>
      <p:sp>
        <p:nvSpPr>
          <p:cNvPr id="5" name="テキスト ボックス 4">
            <a:extLst>
              <a:ext uri="{FF2B5EF4-FFF2-40B4-BE49-F238E27FC236}">
                <a16:creationId xmlns:a16="http://schemas.microsoft.com/office/drawing/2014/main" id="{B48DD737-1ED0-F481-CF8E-A7835A7D327C}"/>
              </a:ext>
            </a:extLst>
          </p:cNvPr>
          <p:cNvSpPr txBox="1"/>
          <p:nvPr/>
        </p:nvSpPr>
        <p:spPr>
          <a:xfrm>
            <a:off x="831330" y="2413337"/>
            <a:ext cx="10837114" cy="1015663"/>
          </a:xfrm>
          <a:prstGeom prst="rect">
            <a:avLst/>
          </a:prstGeom>
          <a:noFill/>
        </p:spPr>
        <p:txBody>
          <a:bodyPr wrap="square">
            <a:spAutoFit/>
          </a:bodyPr>
          <a:lstStyle/>
          <a:p>
            <a:r>
              <a:rPr lang="ja-JP" altLang="en-US" sz="6000" dirty="0">
                <a:latin typeface="HG創英角ﾎﾟｯﾌﾟ体" panose="040B0A09000000000000" pitchFamily="49" charset="-128"/>
                <a:ea typeface="HG創英角ﾎﾟｯﾌﾟ体" panose="040B0A09000000000000" pitchFamily="49" charset="-128"/>
              </a:rPr>
              <a:t>メダカ博士</a:t>
            </a:r>
            <a:r>
              <a:rPr lang="en-US" altLang="ja-JP" sz="6000" dirty="0">
                <a:latin typeface="HG創英角ﾎﾟｯﾌﾟ体" panose="040B0A09000000000000" pitchFamily="49" charset="-128"/>
                <a:ea typeface="HG創英角ﾎﾟｯﾌﾟ体" panose="040B0A09000000000000" pitchFamily="49" charset="-128"/>
              </a:rPr>
              <a:t>(</a:t>
            </a:r>
            <a:r>
              <a:rPr lang="ja-JP" altLang="en-US" sz="6000" dirty="0">
                <a:latin typeface="HG創英角ﾎﾟｯﾌﾟ体" panose="040B0A09000000000000" pitchFamily="49" charset="-128"/>
                <a:ea typeface="HG創英角ﾎﾟｯﾌﾟ体" panose="040B0A09000000000000" pitchFamily="49" charset="-128"/>
              </a:rPr>
              <a:t>はかせ</a:t>
            </a:r>
            <a:r>
              <a:rPr lang="en-US" altLang="ja-JP" sz="6000" dirty="0">
                <a:latin typeface="HG創英角ﾎﾟｯﾌﾟ体" panose="040B0A09000000000000" pitchFamily="49" charset="-128"/>
                <a:ea typeface="HG創英角ﾎﾟｯﾌﾟ体" panose="040B0A09000000000000" pitchFamily="49" charset="-128"/>
              </a:rPr>
              <a:t>)</a:t>
            </a:r>
            <a:r>
              <a:rPr lang="ja-JP" altLang="en-US" sz="6000" dirty="0">
                <a:latin typeface="HG創英角ﾎﾟｯﾌﾟ体" panose="040B0A09000000000000" pitchFamily="49" charset="-128"/>
                <a:ea typeface="HG創英角ﾎﾟｯﾌﾟ体" panose="040B0A09000000000000" pitchFamily="49" charset="-128"/>
              </a:rPr>
              <a:t>になろう</a:t>
            </a:r>
          </a:p>
        </p:txBody>
      </p:sp>
      <p:sp>
        <p:nvSpPr>
          <p:cNvPr id="3" name="動作設定ボタン: 進む/次へ 2">
            <a:hlinkClick r:id="" action="ppaction://hlinkshowjump?jump=nextslide" highlightClick="1"/>
            <a:extLst>
              <a:ext uri="{FF2B5EF4-FFF2-40B4-BE49-F238E27FC236}">
                <a16:creationId xmlns:a16="http://schemas.microsoft.com/office/drawing/2014/main" id="{95AA2D7F-02B9-093D-BB62-2A2E96F2A1F3}"/>
              </a:ext>
            </a:extLst>
          </p:cNvPr>
          <p:cNvSpPr/>
          <p:nvPr/>
        </p:nvSpPr>
        <p:spPr>
          <a:xfrm>
            <a:off x="5328110" y="6334458"/>
            <a:ext cx="643810" cy="531845"/>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57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1C1B92-30AD-6998-3A6B-32AB82DFDB93}"/>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0D2F594-A300-CE27-ABDC-F14B96495E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FFFC481-134A-A4F4-4087-CB0F509EB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12299ABD-52B3-D4BB-A4B7-64FBA42B55C0}"/>
              </a:ext>
            </a:extLst>
          </p:cNvPr>
          <p:cNvPicPr>
            <a:picLocks noChangeAspect="1"/>
          </p:cNvPicPr>
          <p:nvPr/>
        </p:nvPicPr>
        <p:blipFill rotWithShape="1">
          <a:blip r:embed="rId3">
            <a:alphaModFix amt="40000"/>
          </a:blip>
          <a:srcRect t="15239" b="491"/>
          <a:stretch/>
        </p:blipFill>
        <p:spPr>
          <a:xfrm>
            <a:off x="0" y="0"/>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640BDAD1-6447-D767-7B74-3177585CB19D}"/>
              </a:ext>
            </a:extLst>
          </p:cNvPr>
          <p:cNvSpPr txBox="1"/>
          <p:nvPr/>
        </p:nvSpPr>
        <p:spPr>
          <a:xfrm>
            <a:off x="247926" y="455605"/>
            <a:ext cx="1178219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Q5</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　横浜メダカ（名瀬メダカ）を保存している場所は？</a:t>
            </a:r>
            <a:endParaRPr kumimoji="0" lang="ja-JP" altLang="en-US" sz="4800" b="0" i="0" u="none" strike="noStrike" cap="none" normalizeH="0" baseline="0" dirty="0">
              <a:ln>
                <a:noFill/>
              </a:ln>
              <a:effectLst/>
              <a:latin typeface="Arial" panose="020B0604020202020204" pitchFamily="34" charset="0"/>
            </a:endParaRPr>
          </a:p>
        </p:txBody>
      </p:sp>
      <p:pic>
        <p:nvPicPr>
          <p:cNvPr id="5" name="図 4">
            <a:hlinkClick r:id="rId2" action="ppaction://hlinksldjump"/>
            <a:extLst>
              <a:ext uri="{FF2B5EF4-FFF2-40B4-BE49-F238E27FC236}">
                <a16:creationId xmlns:a16="http://schemas.microsoft.com/office/drawing/2014/main" id="{D321BB4C-27C5-A382-EF3C-B6B7AB54FE29}"/>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4" name="動作設定ボタン: 空白 13">
            <a:hlinkClick r:id="rId5" action="ppaction://hlinksldjump" highlightClick="1"/>
            <a:extLst>
              <a:ext uri="{FF2B5EF4-FFF2-40B4-BE49-F238E27FC236}">
                <a16:creationId xmlns:a16="http://schemas.microsoft.com/office/drawing/2014/main" id="{49848660-BA85-09E6-7C4B-59FC7EC8457F}"/>
              </a:ext>
            </a:extLst>
          </p:cNvPr>
          <p:cNvSpPr/>
          <p:nvPr/>
        </p:nvSpPr>
        <p:spPr>
          <a:xfrm>
            <a:off x="1183855" y="3190290"/>
            <a:ext cx="3122676"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a:t>
            </a:r>
            <a:r>
              <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rPr>
              <a:t>名瀬の里山</a:t>
            </a:r>
          </a:p>
        </p:txBody>
      </p:sp>
      <p:sp>
        <p:nvSpPr>
          <p:cNvPr id="15" name="動作設定ボタン: 空白 14">
            <a:hlinkClick r:id="rId2" action="ppaction://hlinksldjump" highlightClick="1">
              <a:snd r:embed="rId6" name="bubbu2.wav"/>
            </a:hlinkClick>
            <a:extLst>
              <a:ext uri="{FF2B5EF4-FFF2-40B4-BE49-F238E27FC236}">
                <a16:creationId xmlns:a16="http://schemas.microsoft.com/office/drawing/2014/main" id="{51D7A78B-77CD-2EFB-63B5-F7976AEE6B86}"/>
              </a:ext>
            </a:extLst>
          </p:cNvPr>
          <p:cNvSpPr>
            <a:spLocks noGrp="1" noRot="1" noMove="1" noResize="1" noEditPoints="1" noAdjustHandles="1" noChangeArrowheads="1" noChangeShapeType="1"/>
          </p:cNvSpPr>
          <p:nvPr/>
        </p:nvSpPr>
        <p:spPr>
          <a:xfrm>
            <a:off x="6768845" y="3190289"/>
            <a:ext cx="3122676" cy="1247187"/>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a:t>
            </a:r>
            <a:r>
              <a:rPr lang="ja-JP" altLang="en-US" sz="3200" dirty="0">
                <a:solidFill>
                  <a:schemeClr val="tx1"/>
                </a:solidFill>
                <a:latin typeface="HG創英角ﾎﾟｯﾌﾟ体" panose="040B0A09000000000000" pitchFamily="49" charset="-128"/>
                <a:ea typeface="HG創英角ﾎﾟｯﾌﾟ体" panose="040B0A09000000000000" pitchFamily="49" charset="-128"/>
              </a:rPr>
              <a:t>名瀬小学校</a:t>
            </a:r>
            <a:endParaRPr lang="ja-JP" altLang="en-US" sz="28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2" name="Rectangle 2">
            <a:extLst>
              <a:ext uri="{FF2B5EF4-FFF2-40B4-BE49-F238E27FC236}">
                <a16:creationId xmlns:a16="http://schemas.microsoft.com/office/drawing/2014/main" id="{6AAA2239-B9B2-C5F5-8656-DB491842B86E}"/>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E8E9A102-6E7B-465E-806F-367D93D5858B}"/>
              </a:ext>
            </a:extLst>
          </p:cNvPr>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4028633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664A436-4CFE-4155-891D-D111CA5B86D8}"/>
              </a:ext>
            </a:extLst>
          </p:cNvPr>
          <p:cNvPicPr>
            <a:picLocks noChangeAspect="1"/>
          </p:cNvPicPr>
          <p:nvPr/>
        </p:nvPicPr>
        <p:blipFill>
          <a:blip r:embed="rId3"/>
          <a:stretch>
            <a:fillRect/>
          </a:stretch>
        </p:blipFill>
        <p:spPr>
          <a:xfrm>
            <a:off x="0" y="0"/>
            <a:ext cx="12192000" cy="6858000"/>
          </a:xfrm>
          <a:prstGeom prst="rect">
            <a:avLst/>
          </a:prstGeom>
        </p:spPr>
      </p:pic>
      <p:sp>
        <p:nvSpPr>
          <p:cNvPr id="6" name="吹き出し: 円形 5">
            <a:extLst>
              <a:ext uri="{FF2B5EF4-FFF2-40B4-BE49-F238E27FC236}">
                <a16:creationId xmlns:a16="http://schemas.microsoft.com/office/drawing/2014/main" id="{BDBFD45F-73E5-67CE-F8A7-BBF037D4EB9C}"/>
              </a:ext>
            </a:extLst>
          </p:cNvPr>
          <p:cNvSpPr/>
          <p:nvPr/>
        </p:nvSpPr>
        <p:spPr>
          <a:xfrm>
            <a:off x="8888740" y="240019"/>
            <a:ext cx="2901245" cy="1021644"/>
          </a:xfrm>
          <a:prstGeom prst="wedgeEllipseCallout">
            <a:avLst>
              <a:gd name="adj1" fmla="val -46244"/>
              <a:gd name="adj2" fmla="val -157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放流の様子</a:t>
            </a:r>
            <a:endParaRPr lang="en-US" altLang="ja-JP" dirty="0"/>
          </a:p>
          <a:p>
            <a:pPr algn="ctr"/>
            <a:r>
              <a:rPr kumimoji="1" lang="en-US" altLang="ja-JP" dirty="0"/>
              <a:t>2017</a:t>
            </a:r>
            <a:r>
              <a:rPr kumimoji="1" lang="ja-JP" altLang="en-US" dirty="0"/>
              <a:t>年</a:t>
            </a:r>
            <a:r>
              <a:rPr kumimoji="1" lang="en-US" altLang="ja-JP" dirty="0"/>
              <a:t>5</a:t>
            </a:r>
            <a:r>
              <a:rPr kumimoji="1" lang="ja-JP" altLang="en-US" dirty="0"/>
              <a:t>月</a:t>
            </a:r>
            <a:endParaRPr kumimoji="1" lang="en-US" altLang="ja-JP" dirty="0"/>
          </a:p>
        </p:txBody>
      </p:sp>
      <p:sp>
        <p:nvSpPr>
          <p:cNvPr id="2" name="動作設定ボタン: 進む/次へ 1">
            <a:hlinkClick r:id="" action="ppaction://hlinkshowjump?jump=nextslide" highlightClick="1"/>
            <a:extLst>
              <a:ext uri="{FF2B5EF4-FFF2-40B4-BE49-F238E27FC236}">
                <a16:creationId xmlns:a16="http://schemas.microsoft.com/office/drawing/2014/main" id="{3A5CA185-9295-9278-6915-858AF299993A}"/>
              </a:ext>
            </a:extLst>
          </p:cNvPr>
          <p:cNvSpPr/>
          <p:nvPr/>
        </p:nvSpPr>
        <p:spPr>
          <a:xfrm>
            <a:off x="8480777" y="6003636"/>
            <a:ext cx="1032678" cy="742397"/>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552648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5"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90C5EF-E585-6902-3D50-267DDC5D3B28}"/>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B988E40-2041-ABBA-F29C-A7BE1A0C12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D3E67F-E601-BC20-3F31-33D09F67D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1B78DCAB-EE81-22FC-564B-8D7532E124D2}"/>
              </a:ext>
            </a:extLst>
          </p:cNvPr>
          <p:cNvPicPr>
            <a:picLocks noChangeAspect="1"/>
          </p:cNvPicPr>
          <p:nvPr/>
        </p:nvPicPr>
        <p:blipFill rotWithShape="1">
          <a:blip r:embed="rId3">
            <a:alphaModFix amt="40000"/>
          </a:blip>
          <a:srcRect t="15239" b="491"/>
          <a:stretch/>
        </p:blipFill>
        <p:spPr>
          <a:xfrm>
            <a:off x="-20171" y="8313"/>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663C5B7C-A43D-09EA-6BEF-3C539C84E850}"/>
              </a:ext>
            </a:extLst>
          </p:cNvPr>
          <p:cNvSpPr txBox="1"/>
          <p:nvPr/>
        </p:nvSpPr>
        <p:spPr>
          <a:xfrm>
            <a:off x="204902" y="472538"/>
            <a:ext cx="1178219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Q6</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　探している横浜メダカの水系は？</a:t>
            </a:r>
            <a:endParaRPr kumimoji="0" lang="ja-JP" altLang="en-US" sz="4800" b="0" i="0" u="none" strike="noStrike" cap="none" normalizeH="0" baseline="0" dirty="0">
              <a:ln>
                <a:noFill/>
              </a:ln>
              <a:effectLst/>
              <a:latin typeface="Arial" panose="020B0604020202020204" pitchFamily="34" charset="0"/>
            </a:endParaRPr>
          </a:p>
        </p:txBody>
      </p:sp>
      <p:pic>
        <p:nvPicPr>
          <p:cNvPr id="5" name="図 4">
            <a:hlinkClick r:id="rId2" action="ppaction://hlinksldjump"/>
            <a:extLst>
              <a:ext uri="{FF2B5EF4-FFF2-40B4-BE49-F238E27FC236}">
                <a16:creationId xmlns:a16="http://schemas.microsoft.com/office/drawing/2014/main" id="{C26A5309-7759-BD16-00CD-986B337F4199}"/>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4" name="動作設定ボタン: 空白 13">
            <a:hlinkClick r:id="rId5" action="ppaction://hlinksldjump" highlightClick="1"/>
            <a:extLst>
              <a:ext uri="{FF2B5EF4-FFF2-40B4-BE49-F238E27FC236}">
                <a16:creationId xmlns:a16="http://schemas.microsoft.com/office/drawing/2014/main" id="{A7C85567-F389-7507-1115-8A378C4EE56D}"/>
              </a:ext>
            </a:extLst>
          </p:cNvPr>
          <p:cNvSpPr/>
          <p:nvPr/>
        </p:nvSpPr>
        <p:spPr>
          <a:xfrm>
            <a:off x="297209" y="2681944"/>
            <a:ext cx="2632259"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a:t>
            </a:r>
            <a:r>
              <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rPr>
              <a:t>鶴見川</a:t>
            </a:r>
          </a:p>
        </p:txBody>
      </p:sp>
      <p:sp>
        <p:nvSpPr>
          <p:cNvPr id="2" name="Rectangle 2">
            <a:extLst>
              <a:ext uri="{FF2B5EF4-FFF2-40B4-BE49-F238E27FC236}">
                <a16:creationId xmlns:a16="http://schemas.microsoft.com/office/drawing/2014/main" id="{D09B83CD-A45F-84D2-A898-EFF2589F8D6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B10721F2-42DD-D559-8123-BF4274B78855}"/>
              </a:ext>
            </a:extLst>
          </p:cNvPr>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8" name="動作設定ボタン: 空白 7">
            <a:hlinkClick r:id="rId2" action="ppaction://hlinksldjump" highlightClick="1">
              <a:snd r:embed="rId6" name="bubbu2.wav"/>
            </a:hlinkClick>
            <a:extLst>
              <a:ext uri="{FF2B5EF4-FFF2-40B4-BE49-F238E27FC236}">
                <a16:creationId xmlns:a16="http://schemas.microsoft.com/office/drawing/2014/main" id="{521F0AFE-E3BA-8164-2673-5135A44F2928}"/>
              </a:ext>
            </a:extLst>
          </p:cNvPr>
          <p:cNvSpPr/>
          <p:nvPr/>
        </p:nvSpPr>
        <p:spPr>
          <a:xfrm>
            <a:off x="3392891" y="2675121"/>
            <a:ext cx="2632257"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a:t>
            </a:r>
            <a:r>
              <a:rPr lang="ja-JP" altLang="ja-JP" sz="3200" dirty="0">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帷子川</a:t>
            </a:r>
            <a:endPar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9" name="動作設定ボタン: 空白 8">
            <a:hlinkClick r:id="rId2" action="ppaction://hlinksldjump" highlightClick="1">
              <a:snd r:embed="rId6" name="bubbu2.wav"/>
            </a:hlinkClick>
            <a:extLst>
              <a:ext uri="{FF2B5EF4-FFF2-40B4-BE49-F238E27FC236}">
                <a16:creationId xmlns:a16="http://schemas.microsoft.com/office/drawing/2014/main" id="{F0FBA88E-1261-E333-76ED-AD97AD0B08E0}"/>
              </a:ext>
            </a:extLst>
          </p:cNvPr>
          <p:cNvSpPr/>
          <p:nvPr/>
        </p:nvSpPr>
        <p:spPr>
          <a:xfrm>
            <a:off x="9397864" y="2727347"/>
            <a:ext cx="2632257"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3600" dirty="0">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④大岡川</a:t>
            </a:r>
            <a:endParaRPr kumimoji="1" lang="ja-JP" altLang="en-US" sz="54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10" name="動作設定ボタン: 空白 9">
            <a:hlinkClick r:id="rId2" action="ppaction://hlinksldjump" highlightClick="1">
              <a:snd r:embed="rId6" name="bubbu2.wav"/>
            </a:hlinkClick>
            <a:extLst>
              <a:ext uri="{FF2B5EF4-FFF2-40B4-BE49-F238E27FC236}">
                <a16:creationId xmlns:a16="http://schemas.microsoft.com/office/drawing/2014/main" id="{79E3C26A-5286-4BDF-D923-C59BB6774CF1}"/>
              </a:ext>
            </a:extLst>
          </p:cNvPr>
          <p:cNvSpPr/>
          <p:nvPr/>
        </p:nvSpPr>
        <p:spPr>
          <a:xfrm>
            <a:off x="6426281" y="2727347"/>
            <a:ext cx="2632257"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ja-JP" sz="3600" dirty="0">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③境川</a:t>
            </a:r>
            <a:endParaRPr kumimoji="1" lang="ja-JP" altLang="en-US" sz="3600" dirty="0">
              <a:solidFill>
                <a:schemeClr val="tx1"/>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477627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鶴見川流域">
            <a:extLst>
              <a:ext uri="{FF2B5EF4-FFF2-40B4-BE49-F238E27FC236}">
                <a16:creationId xmlns:a16="http://schemas.microsoft.com/office/drawing/2014/main" id="{FB39391D-6A4E-920A-C5BD-47298E6354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88" r="-3" b="-3"/>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4" name="図 3" descr="泥道を歩く人々&#10;&#10;中程度の精度で自動的に生成された説明">
            <a:extLst>
              <a:ext uri="{FF2B5EF4-FFF2-40B4-BE49-F238E27FC236}">
                <a16:creationId xmlns:a16="http://schemas.microsoft.com/office/drawing/2014/main" id="{E0B71100-CEF0-0192-E2B5-4BD670C5508E}"/>
              </a:ext>
            </a:extLst>
          </p:cNvPr>
          <p:cNvPicPr>
            <a:picLocks noChangeAspect="1"/>
          </p:cNvPicPr>
          <p:nvPr/>
        </p:nvPicPr>
        <p:blipFill rotWithShape="1">
          <a:blip r:embed="rId4"/>
          <a:srcRect t="19442" b="1463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図 4" descr="森の中を歩いている人たち&#10;&#10;自動的に生成された説明">
            <a:extLst>
              <a:ext uri="{FF2B5EF4-FFF2-40B4-BE49-F238E27FC236}">
                <a16:creationId xmlns:a16="http://schemas.microsoft.com/office/drawing/2014/main" id="{BC166106-5194-22C2-2179-C67075EFF989}"/>
              </a:ext>
            </a:extLst>
          </p:cNvPr>
          <p:cNvPicPr>
            <a:picLocks noChangeAspect="1"/>
          </p:cNvPicPr>
          <p:nvPr/>
        </p:nvPicPr>
        <p:blipFill rotWithShape="1">
          <a:blip r:embed="rId5"/>
          <a:srcRect t="20435" r="-1" b="11012"/>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6" name="楕円 5">
            <a:extLst>
              <a:ext uri="{FF2B5EF4-FFF2-40B4-BE49-F238E27FC236}">
                <a16:creationId xmlns:a16="http://schemas.microsoft.com/office/drawing/2014/main" id="{9B8672F4-3616-7DA2-DA4F-0792CAC17A48}"/>
              </a:ext>
            </a:extLst>
          </p:cNvPr>
          <p:cNvSpPr/>
          <p:nvPr/>
        </p:nvSpPr>
        <p:spPr>
          <a:xfrm>
            <a:off x="9897533" y="1278467"/>
            <a:ext cx="2184400" cy="2294466"/>
          </a:xfrm>
          <a:prstGeom prst="ellipse">
            <a:avLst/>
          </a:prstGeom>
          <a:solidFill>
            <a:schemeClr val="accent1">
              <a:alpha val="3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吹き出し: 四角形 6">
            <a:extLst>
              <a:ext uri="{FF2B5EF4-FFF2-40B4-BE49-F238E27FC236}">
                <a16:creationId xmlns:a16="http://schemas.microsoft.com/office/drawing/2014/main" id="{77CC4A85-A261-5CBB-7794-CC2C2932D7C3}"/>
              </a:ext>
            </a:extLst>
          </p:cNvPr>
          <p:cNvSpPr/>
          <p:nvPr/>
        </p:nvSpPr>
        <p:spPr>
          <a:xfrm>
            <a:off x="6255173" y="2641600"/>
            <a:ext cx="2255520" cy="1144693"/>
          </a:xfrm>
          <a:prstGeom prst="wedgeRectCallout">
            <a:avLst>
              <a:gd name="adj1" fmla="val 114302"/>
              <a:gd name="adj2" fmla="val -499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dirty="0"/>
              <a:t>鶴見川水系</a:t>
            </a:r>
            <a:endParaRPr kumimoji="1" lang="ja-JP" altLang="en-US" sz="3200" dirty="0"/>
          </a:p>
        </p:txBody>
      </p:sp>
      <p:sp>
        <p:nvSpPr>
          <p:cNvPr id="3" name="動作設定ボタン: 進む/次へ 2">
            <a:hlinkClick r:id="" action="ppaction://hlinkshowjump?jump=nextslide" highlightClick="1"/>
            <a:extLst>
              <a:ext uri="{FF2B5EF4-FFF2-40B4-BE49-F238E27FC236}">
                <a16:creationId xmlns:a16="http://schemas.microsoft.com/office/drawing/2014/main" id="{E20127FA-0733-232B-154F-57D183ACC90C}"/>
              </a:ext>
            </a:extLst>
          </p:cNvPr>
          <p:cNvSpPr/>
          <p:nvPr/>
        </p:nvSpPr>
        <p:spPr>
          <a:xfrm>
            <a:off x="6255173" y="6169891"/>
            <a:ext cx="792172" cy="632125"/>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40732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6"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C1EB47-762A-F6F5-FE4A-CB238672897F}"/>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3E69D20D-C379-D996-80A0-D37501BE65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5782477-F24F-CC84-2991-256CACA3F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A64E02A6-DAC5-7722-AAF0-7F7A9713E625}"/>
              </a:ext>
            </a:extLst>
          </p:cNvPr>
          <p:cNvPicPr>
            <a:picLocks noChangeAspect="1"/>
          </p:cNvPicPr>
          <p:nvPr/>
        </p:nvPicPr>
        <p:blipFill rotWithShape="1">
          <a:blip r:embed="rId3">
            <a:alphaModFix amt="40000"/>
          </a:blip>
          <a:srcRect t="15239" b="491"/>
          <a:stretch/>
        </p:blipFill>
        <p:spPr>
          <a:xfrm>
            <a:off x="0" y="-8303"/>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AB9178DD-6115-0C4A-25D3-0E6B310634AE}"/>
              </a:ext>
            </a:extLst>
          </p:cNvPr>
          <p:cNvSpPr txBox="1"/>
          <p:nvPr/>
        </p:nvSpPr>
        <p:spPr>
          <a:xfrm>
            <a:off x="247926" y="455605"/>
            <a:ext cx="1178219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Q10</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　飼っているメダカを、</a:t>
            </a:r>
            <a:endPar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8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川に流してもよい。</a:t>
            </a:r>
            <a:endParaRPr kumimoji="0" lang="ja-JP" altLang="en-US" sz="4800" b="0" i="0" u="none" strike="noStrike" cap="none" normalizeH="0" baseline="0" dirty="0">
              <a:ln>
                <a:noFill/>
              </a:ln>
              <a:effectLst/>
              <a:latin typeface="Arial" panose="020B0604020202020204" pitchFamily="34" charset="0"/>
            </a:endParaRPr>
          </a:p>
        </p:txBody>
      </p:sp>
      <p:pic>
        <p:nvPicPr>
          <p:cNvPr id="5" name="図 4">
            <a:hlinkClick r:id="rId2" action="ppaction://hlinksldjump"/>
            <a:extLst>
              <a:ext uri="{FF2B5EF4-FFF2-40B4-BE49-F238E27FC236}">
                <a16:creationId xmlns:a16="http://schemas.microsoft.com/office/drawing/2014/main" id="{E54A1D49-ADEF-D78C-3F77-EB38C6D6337A}"/>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4" name="動作設定ボタン: 空白 13">
            <a:hlinkClick r:id="rId2" action="ppaction://hlinksldjump" highlightClick="1">
              <a:snd r:embed="rId5" name="bubbu2.wav"/>
            </a:hlinkClick>
            <a:extLst>
              <a:ext uri="{FF2B5EF4-FFF2-40B4-BE49-F238E27FC236}">
                <a16:creationId xmlns:a16="http://schemas.microsoft.com/office/drawing/2014/main" id="{F6DF6005-F825-A2C0-7595-EF1033F8E8EC}"/>
              </a:ext>
            </a:extLst>
          </p:cNvPr>
          <p:cNvSpPr/>
          <p:nvPr/>
        </p:nvSpPr>
        <p:spPr>
          <a:xfrm>
            <a:off x="1183855" y="3190290"/>
            <a:ext cx="3122676" cy="1247186"/>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a:t>
            </a:r>
            <a:r>
              <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rPr>
              <a:t>よい</a:t>
            </a:r>
          </a:p>
        </p:txBody>
      </p:sp>
      <p:sp>
        <p:nvSpPr>
          <p:cNvPr id="15" name="動作設定ボタン: 空白 14">
            <a:hlinkClick r:id="rId6" action="ppaction://hlinksldjump" highlightClick="1"/>
            <a:extLst>
              <a:ext uri="{FF2B5EF4-FFF2-40B4-BE49-F238E27FC236}">
                <a16:creationId xmlns:a16="http://schemas.microsoft.com/office/drawing/2014/main" id="{21EDAD9F-31B3-EEBE-7B2B-23C6DFE76F82}"/>
              </a:ext>
            </a:extLst>
          </p:cNvPr>
          <p:cNvSpPr>
            <a:spLocks noGrp="1" noRot="1" noMove="1" noResize="1" noEditPoints="1" noAdjustHandles="1" noChangeArrowheads="1" noChangeShapeType="1"/>
          </p:cNvSpPr>
          <p:nvPr/>
        </p:nvSpPr>
        <p:spPr>
          <a:xfrm>
            <a:off x="6768845" y="3190289"/>
            <a:ext cx="3122676" cy="1247187"/>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a:t>
            </a:r>
            <a:r>
              <a:rPr lang="ja-JP" altLang="en-US" sz="3200" dirty="0">
                <a:solidFill>
                  <a:schemeClr val="tx1"/>
                </a:solidFill>
                <a:latin typeface="HG創英角ﾎﾟｯﾌﾟ体" panose="040B0A09000000000000" pitchFamily="49" charset="-128"/>
                <a:ea typeface="HG創英角ﾎﾟｯﾌﾟ体" panose="040B0A09000000000000" pitchFamily="49" charset="-128"/>
              </a:rPr>
              <a:t>いけない</a:t>
            </a:r>
            <a:endParaRPr lang="ja-JP" altLang="en-US" sz="2800" dirty="0">
              <a:solidFill>
                <a:schemeClr val="tx1"/>
              </a:solidFill>
              <a:latin typeface="HG創英角ﾎﾟｯﾌﾟ体" panose="040B0A09000000000000" pitchFamily="49" charset="-128"/>
              <a:ea typeface="HG創英角ﾎﾟｯﾌﾟ体" panose="040B0A09000000000000" pitchFamily="49" charset="-128"/>
            </a:endParaRPr>
          </a:p>
        </p:txBody>
      </p:sp>
      <p:sp>
        <p:nvSpPr>
          <p:cNvPr id="2" name="Rectangle 2">
            <a:extLst>
              <a:ext uri="{FF2B5EF4-FFF2-40B4-BE49-F238E27FC236}">
                <a16:creationId xmlns:a16="http://schemas.microsoft.com/office/drawing/2014/main" id="{5981232F-0CB8-22DB-BF50-749FD15A5C39}"/>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513301B-3C41-1E5C-C4EA-98C22CC8F175}"/>
              </a:ext>
            </a:extLst>
          </p:cNvPr>
          <p:cNvSpPr>
            <a:spLocks noChangeArrowheads="1"/>
          </p:cNvSpPr>
          <p:nvPr/>
        </p:nvSpPr>
        <p:spPr bwMode="auto">
          <a:xfrm>
            <a:off x="0"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800" b="0"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23876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590C5D-7556-8E0E-73E1-01951129E3B1}"/>
              </a:ext>
            </a:extLst>
          </p:cNvPr>
          <p:cNvSpPr/>
          <p:nvPr/>
        </p:nvSpPr>
        <p:spPr>
          <a:xfrm>
            <a:off x="0" y="0"/>
            <a:ext cx="12192000" cy="6857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l"/>
            <a:r>
              <a:rPr lang="ja-JP" altLang="en-US" sz="3000" b="0" i="0" dirty="0">
                <a:solidFill>
                  <a:schemeClr val="bg1"/>
                </a:solidFill>
                <a:effectLst/>
                <a:latin typeface="HG創英角ﾎﾟｯﾌﾟ体" panose="040B0A09000000000000" pitchFamily="49" charset="-128"/>
                <a:ea typeface="HG創英角ﾎﾟｯﾌﾟ体" panose="040B0A09000000000000" pitchFamily="49" charset="-128"/>
              </a:rPr>
              <a:t>日本のメダカは、北日本に生息する「キタノメダカ」と関東以南に生息する「ミナミメダカ」の</a:t>
            </a:r>
            <a:r>
              <a:rPr lang="en-US" altLang="ja-JP" sz="3000" b="0" i="0" dirty="0">
                <a:solidFill>
                  <a:schemeClr val="bg1"/>
                </a:solidFill>
                <a:effectLst/>
                <a:latin typeface="HG創英角ﾎﾟｯﾌﾟ体" panose="040B0A09000000000000" pitchFamily="49" charset="-128"/>
                <a:ea typeface="HG創英角ﾎﾟｯﾌﾟ体" panose="040B0A09000000000000" pitchFamily="49" charset="-128"/>
              </a:rPr>
              <a:t>2</a:t>
            </a:r>
            <a:r>
              <a:rPr lang="ja-JP" altLang="en-US" sz="3000" b="0" i="0" dirty="0">
                <a:solidFill>
                  <a:schemeClr val="bg1"/>
                </a:solidFill>
                <a:effectLst/>
                <a:latin typeface="HG創英角ﾎﾟｯﾌﾟ体" panose="040B0A09000000000000" pitchFamily="49" charset="-128"/>
                <a:ea typeface="HG創英角ﾎﾟｯﾌﾟ体" panose="040B0A09000000000000" pitchFamily="49" charset="-128"/>
              </a:rPr>
              <a:t>種が存在し、さらに遺伝子レベルの違いでキタノメダカは</a:t>
            </a:r>
            <a:r>
              <a:rPr lang="en-US" altLang="ja-JP" sz="3000" b="0" i="0" dirty="0">
                <a:solidFill>
                  <a:schemeClr val="bg1"/>
                </a:solidFill>
                <a:effectLst/>
                <a:latin typeface="HG創英角ﾎﾟｯﾌﾟ体" panose="040B0A09000000000000" pitchFamily="49" charset="-128"/>
                <a:ea typeface="HG創英角ﾎﾟｯﾌﾟ体" panose="040B0A09000000000000" pitchFamily="49" charset="-128"/>
              </a:rPr>
              <a:t>3</a:t>
            </a:r>
            <a:r>
              <a:rPr lang="ja-JP" altLang="en-US" sz="3000" b="0" i="0" dirty="0">
                <a:solidFill>
                  <a:schemeClr val="bg1"/>
                </a:solidFill>
                <a:effectLst/>
                <a:latin typeface="HG創英角ﾎﾟｯﾌﾟ体" panose="040B0A09000000000000" pitchFamily="49" charset="-128"/>
                <a:ea typeface="HG創英角ﾎﾟｯﾌﾟ体" panose="040B0A09000000000000" pitchFamily="49" charset="-128"/>
              </a:rPr>
              <a:t>グループに、ミナミメダカは</a:t>
            </a:r>
            <a:r>
              <a:rPr lang="en-US" altLang="ja-JP" sz="3000" b="0" i="0" dirty="0">
                <a:solidFill>
                  <a:schemeClr val="bg1"/>
                </a:solidFill>
                <a:effectLst/>
                <a:latin typeface="HG創英角ﾎﾟｯﾌﾟ体" panose="040B0A09000000000000" pitchFamily="49" charset="-128"/>
                <a:ea typeface="HG創英角ﾎﾟｯﾌﾟ体" panose="040B0A09000000000000" pitchFamily="49" charset="-128"/>
              </a:rPr>
              <a:t>12</a:t>
            </a:r>
            <a:r>
              <a:rPr lang="ja-JP" altLang="en-US" sz="3000" b="0" i="0" dirty="0">
                <a:solidFill>
                  <a:schemeClr val="bg1"/>
                </a:solidFill>
                <a:effectLst/>
                <a:latin typeface="HG創英角ﾎﾟｯﾌﾟ体" panose="040B0A09000000000000" pitchFamily="49" charset="-128"/>
                <a:ea typeface="HG創英角ﾎﾟｯﾌﾟ体" panose="040B0A09000000000000" pitchFamily="49" charset="-128"/>
              </a:rPr>
              <a:t>グループに分類されています。純血種のメダカの遺伝子には、自然環境の変化に適応してきた地域ごとの長い歴史が刻まれており、純血種のメダカの遺伝子情報そのものが自然環境の変化を分析するための貴重な資料であるともいえます。</a:t>
            </a:r>
          </a:p>
          <a:p>
            <a:pPr algn="l"/>
            <a:r>
              <a:rPr lang="ja-JP" altLang="en-US" sz="3000" b="0" i="0" dirty="0">
                <a:solidFill>
                  <a:schemeClr val="bg1"/>
                </a:solidFill>
                <a:effectLst/>
                <a:latin typeface="HG創英角ﾎﾟｯﾌﾟ体" panose="040B0A09000000000000" pitchFamily="49" charset="-128"/>
                <a:ea typeface="HG創英角ﾎﾟｯﾌﾟ体" panose="040B0A09000000000000" pitchFamily="49" charset="-128"/>
              </a:rPr>
              <a:t>外来種の放流の危険性はニュースなどで大きく報じられていますが、観賞用メダカの放流もそれと同様で、本来生息する地域の枠を超えて生体を移動させることは生態系に多大な影響を及ぼします。生物の多様性を保つことは、人間の生存環境を守ることにも直結する重大な問題なのです</a:t>
            </a:r>
            <a:endParaRPr kumimoji="1" lang="ja-JP" altLang="en-US" sz="3000" dirty="0">
              <a:solidFill>
                <a:schemeClr val="bg1"/>
              </a:solidFill>
            </a:endParaRPr>
          </a:p>
        </p:txBody>
      </p:sp>
      <p:pic>
        <p:nvPicPr>
          <p:cNvPr id="7" name="図 6">
            <a:extLst>
              <a:ext uri="{FF2B5EF4-FFF2-40B4-BE49-F238E27FC236}">
                <a16:creationId xmlns:a16="http://schemas.microsoft.com/office/drawing/2014/main" id="{64BD03B2-FA15-D012-1629-094FED7A6DEB}"/>
              </a:ext>
            </a:extLst>
          </p:cNvPr>
          <p:cNvPicPr>
            <a:picLocks noChangeAspect="1"/>
          </p:cNvPicPr>
          <p:nvPr/>
        </p:nvPicPr>
        <p:blipFill>
          <a:blip r:embed="rId3"/>
          <a:stretch>
            <a:fillRect/>
          </a:stretch>
        </p:blipFill>
        <p:spPr>
          <a:xfrm>
            <a:off x="9253605" y="5175956"/>
            <a:ext cx="2340259" cy="1557336"/>
          </a:xfrm>
          <a:prstGeom prst="rect">
            <a:avLst/>
          </a:prstGeom>
        </p:spPr>
      </p:pic>
      <p:sp>
        <p:nvSpPr>
          <p:cNvPr id="2" name="動作設定ボタン: 進む/次へ 1">
            <a:hlinkClick r:id="" action="ppaction://hlinkshowjump?jump=nextslide" highlightClick="1"/>
            <a:extLst>
              <a:ext uri="{FF2B5EF4-FFF2-40B4-BE49-F238E27FC236}">
                <a16:creationId xmlns:a16="http://schemas.microsoft.com/office/drawing/2014/main" id="{AA087528-1688-5980-54AA-38F4565D2210}"/>
              </a:ext>
            </a:extLst>
          </p:cNvPr>
          <p:cNvSpPr/>
          <p:nvPr/>
        </p:nvSpPr>
        <p:spPr>
          <a:xfrm>
            <a:off x="7777065" y="6046237"/>
            <a:ext cx="634482" cy="60182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085911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4"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hlinkClick r:id="rId2" action="ppaction://hlinksldjump"/>
            <a:extLst>
              <a:ext uri="{FF2B5EF4-FFF2-40B4-BE49-F238E27FC236}">
                <a16:creationId xmlns:a16="http://schemas.microsoft.com/office/drawing/2014/main" id="{42AC269F-831B-468F-FEC6-193A26237445}"/>
              </a:ext>
            </a:extLst>
          </p:cNvPr>
          <p:cNvPicPr>
            <a:picLocks noChangeAspect="1"/>
          </p:cNvPicPr>
          <p:nvPr/>
        </p:nvPicPr>
        <p:blipFill rotWithShape="1">
          <a:blip r:embed="rId3">
            <a:extLst>
              <a:ext uri="{28A0092B-C50C-407E-A947-70E740481C1C}">
                <a14:useLocalDpi xmlns:a14="http://schemas.microsoft.com/office/drawing/2010/main" val="0"/>
              </a:ext>
            </a:extLst>
          </a:blip>
          <a:srcRect l="19772" t="17368" r="20450" b="5720"/>
          <a:stretch/>
        </p:blipFill>
        <p:spPr bwMode="auto">
          <a:xfrm>
            <a:off x="666045" y="42820"/>
            <a:ext cx="9725378" cy="6772359"/>
          </a:xfrm>
          <a:prstGeom prst="rect">
            <a:avLst/>
          </a:prstGeom>
          <a:ln>
            <a:noFill/>
          </a:ln>
          <a:extLst>
            <a:ext uri="{53640926-AAD7-44D8-BBD7-CCE9431645EC}">
              <a14:shadowObscured xmlns:a14="http://schemas.microsoft.com/office/drawing/2010/main"/>
            </a:ext>
          </a:extLst>
        </p:spPr>
      </p:pic>
      <p:sp>
        <p:nvSpPr>
          <p:cNvPr id="5" name="正方形/長方形 4">
            <a:extLst>
              <a:ext uri="{FF2B5EF4-FFF2-40B4-BE49-F238E27FC236}">
                <a16:creationId xmlns:a16="http://schemas.microsoft.com/office/drawing/2014/main" id="{050BA635-2B41-B4A5-BAA8-496C2D8C9FD2}"/>
              </a:ext>
            </a:extLst>
          </p:cNvPr>
          <p:cNvSpPr/>
          <p:nvPr/>
        </p:nvSpPr>
        <p:spPr>
          <a:xfrm>
            <a:off x="3222978" y="1845733"/>
            <a:ext cx="5599289" cy="8974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365BBBB-7F5A-0D98-8180-8F10D8515669}"/>
              </a:ext>
            </a:extLst>
          </p:cNvPr>
          <p:cNvSpPr/>
          <p:nvPr/>
        </p:nvSpPr>
        <p:spPr>
          <a:xfrm>
            <a:off x="3132667" y="4933244"/>
            <a:ext cx="5040489" cy="491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150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8818B-66A5-5D12-C654-A62D9BE841BD}"/>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353C1207-D1C8-49E3-8837-E2B89D366FA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3" action="ppaction://hlinksldjump"/>
            <a:extLst>
              <a:ext uri="{FF2B5EF4-FFF2-40B4-BE49-F238E27FC236}">
                <a16:creationId xmlns:a16="http://schemas.microsoft.com/office/drawing/2014/main" id="{8408233B-A759-F91E-BBDE-1D8FEFD17D4E}"/>
              </a:ext>
            </a:extLst>
          </p:cNvPr>
          <p:cNvPicPr>
            <a:picLocks noChangeAspect="1"/>
          </p:cNvPicPr>
          <p:nvPr/>
        </p:nvPicPr>
        <p:blipFill rotWithShape="1">
          <a:blip r:embed="rId4">
            <a:alphaModFix amt="40000"/>
          </a:blip>
          <a:srcRect t="15239" b="491"/>
          <a:stretch/>
        </p:blipFill>
        <p:spPr>
          <a:xfrm>
            <a:off x="0" y="0"/>
            <a:ext cx="12191999" cy="6857990"/>
          </a:xfrm>
          <a:prstGeom prst="rect">
            <a:avLst/>
          </a:prstGeom>
        </p:spPr>
      </p:pic>
      <p:sp>
        <p:nvSpPr>
          <p:cNvPr id="3" name="テキスト ボックス 2">
            <a:hlinkClick r:id="rId3" action="ppaction://hlinksldjump"/>
            <a:extLst>
              <a:ext uri="{FF2B5EF4-FFF2-40B4-BE49-F238E27FC236}">
                <a16:creationId xmlns:a16="http://schemas.microsoft.com/office/drawing/2014/main" id="{343A9BF3-40CB-861E-22BB-958BE0E2E7D3}"/>
              </a:ext>
            </a:extLst>
          </p:cNvPr>
          <p:cNvSpPr txBox="1"/>
          <p:nvPr/>
        </p:nvSpPr>
        <p:spPr>
          <a:xfrm>
            <a:off x="247926" y="455605"/>
            <a:ext cx="11782195" cy="1569660"/>
          </a:xfrm>
          <a:prstGeom prst="rect">
            <a:avLst/>
          </a:prstGeom>
          <a:noFill/>
        </p:spPr>
        <p:txBody>
          <a:bodyPr wrap="square">
            <a:spAutoFit/>
          </a:bodyPr>
          <a:lstStyle/>
          <a:p>
            <a:r>
              <a:rPr lang="en-US" altLang="ja-JP" sz="4800" dirty="0">
                <a:latin typeface="HG創英角ﾎﾟｯﾌﾟ体" panose="040B0A09000000000000" pitchFamily="49" charset="-128"/>
                <a:ea typeface="HG創英角ﾎﾟｯﾌﾟ体" panose="040B0A09000000000000" pitchFamily="49" charset="-128"/>
              </a:rPr>
              <a:t>Q1</a:t>
            </a:r>
            <a:r>
              <a:rPr lang="ja-JP" altLang="en-US" sz="4800" dirty="0">
                <a:latin typeface="HG創英角ﾎﾟｯﾌﾟ体" panose="040B0A09000000000000" pitchFamily="49" charset="-128"/>
                <a:ea typeface="HG創英角ﾎﾟｯﾌﾟ体" panose="040B0A09000000000000" pitchFamily="49" charset="-128"/>
              </a:rPr>
              <a:t>　野生</a:t>
            </a:r>
            <a:r>
              <a:rPr lang="en-US" altLang="ja-JP" sz="4800" dirty="0">
                <a:latin typeface="HG創英角ﾎﾟｯﾌﾟ体" panose="040B0A09000000000000" pitchFamily="49" charset="-128"/>
                <a:ea typeface="HG創英角ﾎﾟｯﾌﾟ体" panose="040B0A09000000000000" pitchFamily="49" charset="-128"/>
              </a:rPr>
              <a:t>(</a:t>
            </a:r>
            <a:r>
              <a:rPr lang="ja-JP" altLang="en-US" sz="4800" dirty="0">
                <a:latin typeface="HG創英角ﾎﾟｯﾌﾟ体" panose="040B0A09000000000000" pitchFamily="49" charset="-128"/>
                <a:ea typeface="HG創英角ﾎﾟｯﾌﾟ体" panose="040B0A09000000000000" pitchFamily="49" charset="-128"/>
              </a:rPr>
              <a:t>やせい</a:t>
            </a:r>
            <a:r>
              <a:rPr lang="en-US" altLang="ja-JP" sz="4800" dirty="0">
                <a:latin typeface="HG創英角ﾎﾟｯﾌﾟ体" panose="040B0A09000000000000" pitchFamily="49" charset="-128"/>
                <a:ea typeface="HG創英角ﾎﾟｯﾌﾟ体" panose="040B0A09000000000000" pitchFamily="49" charset="-128"/>
              </a:rPr>
              <a:t>)</a:t>
            </a:r>
            <a:r>
              <a:rPr lang="ja-JP" altLang="en-US" sz="4800" dirty="0">
                <a:latin typeface="HG創英角ﾎﾟｯﾌﾟ体" panose="040B0A09000000000000" pitchFamily="49" charset="-128"/>
                <a:ea typeface="HG創英角ﾎﾟｯﾌﾟ体" panose="040B0A09000000000000" pitchFamily="49" charset="-128"/>
              </a:rPr>
              <a:t>のメダカは、</a:t>
            </a:r>
            <a:endParaRPr lang="en-US" altLang="ja-JP" sz="4800" dirty="0">
              <a:latin typeface="HG創英角ﾎﾟｯﾌﾟ体" panose="040B0A09000000000000" pitchFamily="49" charset="-128"/>
              <a:ea typeface="HG創英角ﾎﾟｯﾌﾟ体" panose="040B0A09000000000000" pitchFamily="49" charset="-128"/>
            </a:endParaRPr>
          </a:p>
          <a:p>
            <a:r>
              <a:rPr lang="ja-JP" altLang="en-US" sz="4800" dirty="0">
                <a:latin typeface="HG創英角ﾎﾟｯﾌﾟ体" panose="040B0A09000000000000" pitchFamily="49" charset="-128"/>
                <a:ea typeface="HG創英角ﾎﾟｯﾌﾟ体" panose="040B0A09000000000000" pitchFamily="49" charset="-128"/>
              </a:rPr>
              <a:t>　　　　絶滅</a:t>
            </a:r>
            <a:r>
              <a:rPr lang="en-US" altLang="ja-JP" sz="4800" dirty="0">
                <a:latin typeface="HG創英角ﾎﾟｯﾌﾟ体" panose="040B0A09000000000000" pitchFamily="49" charset="-128"/>
                <a:ea typeface="HG創英角ﾎﾟｯﾌﾟ体" panose="040B0A09000000000000" pitchFamily="49" charset="-128"/>
              </a:rPr>
              <a:t>(</a:t>
            </a:r>
            <a:r>
              <a:rPr lang="ja-JP" altLang="en-US" sz="4800" dirty="0">
                <a:latin typeface="HG創英角ﾎﾟｯﾌﾟ体" panose="040B0A09000000000000" pitchFamily="49" charset="-128"/>
                <a:ea typeface="HG創英角ﾎﾟｯﾌﾟ体" panose="040B0A09000000000000" pitchFamily="49" charset="-128"/>
              </a:rPr>
              <a:t>ぜつめつ</a:t>
            </a:r>
            <a:r>
              <a:rPr lang="en-US" altLang="ja-JP" sz="4800" dirty="0">
                <a:latin typeface="HG創英角ﾎﾟｯﾌﾟ体" panose="040B0A09000000000000" pitchFamily="49" charset="-128"/>
                <a:ea typeface="HG創英角ﾎﾟｯﾌﾟ体" panose="040B0A09000000000000" pitchFamily="49" charset="-128"/>
              </a:rPr>
              <a:t>)</a:t>
            </a:r>
            <a:r>
              <a:rPr lang="ja-JP" altLang="en-US" sz="4800" dirty="0">
                <a:latin typeface="HG創英角ﾎﾟｯﾌﾟ体" panose="040B0A09000000000000" pitchFamily="49" charset="-128"/>
                <a:ea typeface="HG創英角ﾎﾟｯﾌﾟ体" panose="040B0A09000000000000" pitchFamily="49" charset="-128"/>
              </a:rPr>
              <a:t>のおそれがある</a:t>
            </a:r>
            <a:r>
              <a:rPr lang="ja-JP" altLang="en-US" sz="3200" dirty="0">
                <a:latin typeface="HG創英角ﾎﾟｯﾌﾟ体" panose="040B0A09000000000000" pitchFamily="49" charset="-128"/>
                <a:ea typeface="HG創英角ﾎﾟｯﾌﾟ体" panose="040B0A09000000000000" pitchFamily="49" charset="-128"/>
              </a:rPr>
              <a:t>。</a:t>
            </a:r>
          </a:p>
        </p:txBody>
      </p:sp>
      <p:pic>
        <p:nvPicPr>
          <p:cNvPr id="5" name="図 4">
            <a:hlinkClick r:id="rId3" action="ppaction://hlinksldjump"/>
            <a:extLst>
              <a:ext uri="{FF2B5EF4-FFF2-40B4-BE49-F238E27FC236}">
                <a16:creationId xmlns:a16="http://schemas.microsoft.com/office/drawing/2014/main" id="{EC568AEE-F7B1-0B95-DC64-31F37DDF0BA7}"/>
              </a:ext>
            </a:extLst>
          </p:cNvPr>
          <p:cNvPicPr>
            <a:picLocks noChangeAspect="1"/>
          </p:cNvPicPr>
          <p:nvPr/>
        </p:nvPicPr>
        <p:blipFill>
          <a:blip r:embed="rId5"/>
          <a:stretch>
            <a:fillRect/>
          </a:stretch>
        </p:blipFill>
        <p:spPr>
          <a:xfrm>
            <a:off x="10544553" y="5293894"/>
            <a:ext cx="1485568" cy="1406126"/>
          </a:xfrm>
          <a:prstGeom prst="rect">
            <a:avLst/>
          </a:prstGeom>
        </p:spPr>
      </p:pic>
      <p:sp>
        <p:nvSpPr>
          <p:cNvPr id="14" name="動作設定ボタン: 空白 13">
            <a:hlinkClick r:id="rId6" action="ppaction://hlinksldjump" highlightClick="1"/>
            <a:extLst>
              <a:ext uri="{FF2B5EF4-FFF2-40B4-BE49-F238E27FC236}">
                <a16:creationId xmlns:a16="http://schemas.microsoft.com/office/drawing/2014/main" id="{A2957B2B-45EA-511D-1C7F-4AF6668C63AF}"/>
              </a:ext>
            </a:extLst>
          </p:cNvPr>
          <p:cNvSpPr/>
          <p:nvPr/>
        </p:nvSpPr>
        <p:spPr>
          <a:xfrm>
            <a:off x="1572768" y="3833453"/>
            <a:ext cx="3122676" cy="1161770"/>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　ある</a:t>
            </a:r>
          </a:p>
        </p:txBody>
      </p:sp>
      <p:sp>
        <p:nvSpPr>
          <p:cNvPr id="15" name="動作設定ボタン: 空白 14">
            <a:hlinkClick r:id="rId3" action="ppaction://hlinksldjump" highlightClick="1">
              <a:snd r:embed="rId7" name="bubbu2.wav"/>
            </a:hlinkClick>
            <a:extLst>
              <a:ext uri="{FF2B5EF4-FFF2-40B4-BE49-F238E27FC236}">
                <a16:creationId xmlns:a16="http://schemas.microsoft.com/office/drawing/2014/main" id="{108B9B36-FDA1-DEE8-9F34-429B0501459B}"/>
              </a:ext>
            </a:extLst>
          </p:cNvPr>
          <p:cNvSpPr/>
          <p:nvPr/>
        </p:nvSpPr>
        <p:spPr>
          <a:xfrm>
            <a:off x="6768845" y="3856591"/>
            <a:ext cx="3122676" cy="1161770"/>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　ない</a:t>
            </a:r>
          </a:p>
        </p:txBody>
      </p:sp>
    </p:spTree>
    <p:extLst>
      <p:ext uri="{BB962C8B-B14F-4D97-AF65-F5344CB8AC3E}">
        <p14:creationId xmlns:p14="http://schemas.microsoft.com/office/powerpoint/2010/main" val="3579734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山と湖の風景&#10;&#10;中程度の精度で自動的に生成された説明">
            <a:extLst>
              <a:ext uri="{FF2B5EF4-FFF2-40B4-BE49-F238E27FC236}">
                <a16:creationId xmlns:a16="http://schemas.microsoft.com/office/drawing/2014/main" id="{25060701-7690-753D-1DAF-67F31E161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吹き出し: 角を丸めた四角形 5">
            <a:extLst>
              <a:ext uri="{FF2B5EF4-FFF2-40B4-BE49-F238E27FC236}">
                <a16:creationId xmlns:a16="http://schemas.microsoft.com/office/drawing/2014/main" id="{9369836D-53BF-F031-84D1-A4E0C5E69004}"/>
              </a:ext>
            </a:extLst>
          </p:cNvPr>
          <p:cNvSpPr/>
          <p:nvPr/>
        </p:nvSpPr>
        <p:spPr>
          <a:xfrm>
            <a:off x="195262" y="195261"/>
            <a:ext cx="6196013" cy="6024563"/>
          </a:xfrm>
          <a:prstGeom prst="wedgeRoundRectCallout">
            <a:avLst>
              <a:gd name="adj1" fmla="val 69021"/>
              <a:gd name="adj2" fmla="val 28135"/>
              <a:gd name="adj3" fmla="val 16667"/>
            </a:avLst>
          </a:prstGeom>
          <a:solidFill>
            <a:schemeClr val="bg1">
              <a:alpha val="76000"/>
            </a:schemeClr>
          </a:solidFill>
          <a:ln w="117475">
            <a:solidFill>
              <a:schemeClr val="tx2">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ja-JP" altLang="en-US" sz="2400" b="0" i="0" dirty="0">
                <a:solidFill>
                  <a:srgbClr val="000000"/>
                </a:solidFill>
                <a:effectLst/>
                <a:latin typeface="HG創英角ﾎﾟｯﾌﾟ体" panose="040B0A09000000000000" pitchFamily="49" charset="-128"/>
                <a:ea typeface="HG創英角ﾎﾟｯﾌﾟ体" panose="040B0A09000000000000" pitchFamily="49" charset="-128"/>
              </a:rPr>
              <a:t>１つは急激な経済成長による汚染です。上下水道が普及してない時代の汚染水の垂れ流し・農薬による効率化が進み汚染された河川では生き残れません。</a:t>
            </a:r>
            <a:endParaRPr lang="en-US" altLang="ja-JP" sz="2400" b="0" i="0" dirty="0">
              <a:solidFill>
                <a:srgbClr val="000000"/>
              </a:solidFill>
              <a:effectLst/>
              <a:latin typeface="HG創英角ﾎﾟｯﾌﾟ体" panose="040B0A09000000000000" pitchFamily="49" charset="-128"/>
              <a:ea typeface="HG創英角ﾎﾟｯﾌﾟ体" panose="040B0A09000000000000" pitchFamily="49" charset="-128"/>
            </a:endParaRPr>
          </a:p>
          <a:p>
            <a:pPr algn="l"/>
            <a:endParaRPr lang="ja-JP" altLang="en-US" sz="2400" b="0" i="0" dirty="0">
              <a:solidFill>
                <a:srgbClr val="000000"/>
              </a:solidFill>
              <a:effectLst/>
              <a:latin typeface="HG創英角ﾎﾟｯﾌﾟ体" panose="040B0A09000000000000" pitchFamily="49" charset="-128"/>
              <a:ea typeface="HG創英角ﾎﾟｯﾌﾟ体" panose="040B0A09000000000000" pitchFamily="49" charset="-128"/>
            </a:endParaRPr>
          </a:p>
          <a:p>
            <a:pPr algn="l"/>
            <a:r>
              <a:rPr lang="en-US" altLang="ja-JP" sz="2400" b="0" i="0" dirty="0">
                <a:solidFill>
                  <a:srgbClr val="000000"/>
                </a:solidFill>
                <a:effectLst/>
                <a:latin typeface="HG創英角ﾎﾟｯﾌﾟ体" panose="040B0A09000000000000" pitchFamily="49" charset="-128"/>
                <a:ea typeface="HG創英角ﾎﾟｯﾌﾟ体" panose="040B0A09000000000000" pitchFamily="49" charset="-128"/>
              </a:rPr>
              <a:t>2</a:t>
            </a:r>
            <a:r>
              <a:rPr lang="ja-JP" altLang="en-US" sz="2400" b="0" i="0" dirty="0">
                <a:solidFill>
                  <a:srgbClr val="000000"/>
                </a:solidFill>
                <a:effectLst/>
                <a:latin typeface="HG創英角ﾎﾟｯﾌﾟ体" panose="040B0A09000000000000" pitchFamily="49" charset="-128"/>
                <a:ea typeface="HG創英角ﾎﾟｯﾌﾟ体" panose="040B0A09000000000000" pitchFamily="49" charset="-128"/>
              </a:rPr>
              <a:t>つ目は人間主体の環境整備です。護岸工事や用水路のコンクリート化は水の流れを強めます。また産卵床になる水草も奪ってしまいました。</a:t>
            </a:r>
            <a:endParaRPr lang="en-US" altLang="ja-JP" sz="2400" b="0" i="0" dirty="0">
              <a:solidFill>
                <a:srgbClr val="000000"/>
              </a:solidFill>
              <a:effectLst/>
              <a:latin typeface="HG創英角ﾎﾟｯﾌﾟ体" panose="040B0A09000000000000" pitchFamily="49" charset="-128"/>
              <a:ea typeface="HG創英角ﾎﾟｯﾌﾟ体" panose="040B0A09000000000000" pitchFamily="49" charset="-128"/>
            </a:endParaRPr>
          </a:p>
          <a:p>
            <a:pPr algn="l"/>
            <a:endParaRPr lang="ja-JP" altLang="en-US" sz="2400" b="0" i="0" dirty="0">
              <a:solidFill>
                <a:srgbClr val="000000"/>
              </a:solidFill>
              <a:effectLst/>
              <a:latin typeface="HG創英角ﾎﾟｯﾌﾟ体" panose="040B0A09000000000000" pitchFamily="49" charset="-128"/>
              <a:ea typeface="HG創英角ﾎﾟｯﾌﾟ体" panose="040B0A09000000000000" pitchFamily="49" charset="-128"/>
            </a:endParaRPr>
          </a:p>
          <a:p>
            <a:pPr algn="l"/>
            <a:r>
              <a:rPr lang="en-US" altLang="ja-JP" sz="2400" b="0" i="0" dirty="0">
                <a:solidFill>
                  <a:srgbClr val="000000"/>
                </a:solidFill>
                <a:effectLst/>
                <a:latin typeface="HG創英角ﾎﾟｯﾌﾟ体" panose="040B0A09000000000000" pitchFamily="49" charset="-128"/>
                <a:ea typeface="HG創英角ﾎﾟｯﾌﾟ体" panose="040B0A09000000000000" pitchFamily="49" charset="-128"/>
              </a:rPr>
              <a:t>3</a:t>
            </a:r>
            <a:r>
              <a:rPr lang="ja-JP" altLang="en-US" sz="2400" b="0" i="0" dirty="0">
                <a:solidFill>
                  <a:srgbClr val="000000"/>
                </a:solidFill>
                <a:effectLst/>
                <a:latin typeface="HG創英角ﾎﾟｯﾌﾟ体" panose="040B0A09000000000000" pitchFamily="49" charset="-128"/>
                <a:ea typeface="HG創英角ﾎﾟｯﾌﾟ体" panose="040B0A09000000000000" pitchFamily="49" charset="-128"/>
              </a:rPr>
              <a:t>つ目は外来種の増加、特にスポーツフィッシングに代表されるブラックバスやブルーギルの、釣り人による無責任な放流です。</a:t>
            </a:r>
          </a:p>
        </p:txBody>
      </p:sp>
      <p:sp>
        <p:nvSpPr>
          <p:cNvPr id="3" name="動作設定ボタン: 進む/次へ 2">
            <a:hlinkClick r:id="" action="ppaction://hlinkshowjump?jump=nextslide" highlightClick="1"/>
            <a:extLst>
              <a:ext uri="{FF2B5EF4-FFF2-40B4-BE49-F238E27FC236}">
                <a16:creationId xmlns:a16="http://schemas.microsoft.com/office/drawing/2014/main" id="{4FB37B78-5872-64FC-AEE7-9D62A587919F}"/>
              </a:ext>
            </a:extLst>
          </p:cNvPr>
          <p:cNvSpPr/>
          <p:nvPr/>
        </p:nvSpPr>
        <p:spPr>
          <a:xfrm>
            <a:off x="8965634" y="6105236"/>
            <a:ext cx="889566" cy="687261"/>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833835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4"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472AD4-F668-92F0-547D-E35B1CF0D25B}"/>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B260D30-30E0-41DA-F403-ABA3A4D630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0DE8BA-654B-73B5-C369-FDD139B31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D86332A2-3175-F121-89E7-28B712A0453E}"/>
              </a:ext>
            </a:extLst>
          </p:cNvPr>
          <p:cNvPicPr>
            <a:picLocks noChangeAspect="1"/>
          </p:cNvPicPr>
          <p:nvPr/>
        </p:nvPicPr>
        <p:blipFill rotWithShape="1">
          <a:blip r:embed="rId3">
            <a:alphaModFix amt="40000"/>
          </a:blip>
          <a:srcRect t="15239" b="491"/>
          <a:stretch/>
        </p:blipFill>
        <p:spPr>
          <a:xfrm>
            <a:off x="1" y="-8303"/>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72F9D7E6-B784-6464-07E4-6F3F723F582D}"/>
              </a:ext>
            </a:extLst>
          </p:cNvPr>
          <p:cNvSpPr txBox="1"/>
          <p:nvPr/>
        </p:nvSpPr>
        <p:spPr>
          <a:xfrm>
            <a:off x="247926" y="641987"/>
            <a:ext cx="1178219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4800" dirty="0">
                <a:latin typeface="HG創英角ﾎﾟｯﾌﾟ体" panose="040B0A09000000000000" pitchFamily="49" charset="-128"/>
                <a:ea typeface="HG創英角ﾎﾟｯﾌﾟ体" panose="040B0A09000000000000" pitchFamily="49" charset="-128"/>
              </a:rPr>
              <a:t>Q2</a:t>
            </a:r>
            <a:r>
              <a:rPr lang="ja-JP" altLang="en-US" sz="4800" dirty="0">
                <a:latin typeface="HG創英角ﾎﾟｯﾌﾟ体" panose="040B0A09000000000000" pitchFamily="49" charset="-128"/>
                <a:ea typeface="HG創英角ﾎﾟｯﾌﾟ体" panose="040B0A09000000000000" pitchFamily="49" charset="-128"/>
              </a:rPr>
              <a:t>　</a:t>
            </a:r>
            <a:r>
              <a:rPr kumimoji="0" lang="ja-JP" altLang="en-US"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日本にいるメダカは、</a:t>
            </a:r>
            <a:endParaRPr kumimoji="0" lang="en-US" altLang="ja-JP"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　　　　大きく分けて何種類ですか。</a:t>
            </a:r>
            <a:r>
              <a:rPr kumimoji="0" lang="ja-JP" altLang="en-US"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rPr>
              <a:t> </a:t>
            </a:r>
          </a:p>
        </p:txBody>
      </p:sp>
      <p:pic>
        <p:nvPicPr>
          <p:cNvPr id="5" name="図 4">
            <a:hlinkClick r:id="rId2" action="ppaction://hlinksldjump"/>
            <a:extLst>
              <a:ext uri="{FF2B5EF4-FFF2-40B4-BE49-F238E27FC236}">
                <a16:creationId xmlns:a16="http://schemas.microsoft.com/office/drawing/2014/main" id="{14C128F5-1B78-70FC-EB78-97C194D8B46D}"/>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7" name="動作設定ボタン: 空白 16">
            <a:hlinkClick r:id="rId5" action="ppaction://hlinksldjump" highlightClick="1"/>
            <a:extLst>
              <a:ext uri="{FF2B5EF4-FFF2-40B4-BE49-F238E27FC236}">
                <a16:creationId xmlns:a16="http://schemas.microsoft.com/office/drawing/2014/main" id="{09F1CD58-9F29-144A-9522-B11DE565252A}"/>
              </a:ext>
            </a:extLst>
          </p:cNvPr>
          <p:cNvSpPr/>
          <p:nvPr/>
        </p:nvSpPr>
        <p:spPr>
          <a:xfrm>
            <a:off x="562356" y="3086613"/>
            <a:ext cx="3177307" cy="1033272"/>
          </a:xfrm>
          <a:prstGeom prst="actionButtonBlank">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latin typeface="HG創英角ﾎﾟｯﾌﾟ体" panose="040B0A09000000000000" pitchFamily="49" charset="-128"/>
                <a:ea typeface="HG創英角ﾎﾟｯﾌﾟ体" panose="040B0A09000000000000" pitchFamily="49" charset="-128"/>
              </a:rPr>
              <a:t>① </a:t>
            </a:r>
            <a:r>
              <a:rPr kumimoji="0" lang="ja-JP" altLang="en-US" sz="3600" b="0" i="0" u="none" strike="noStrike" cap="none" normalizeH="0" baseline="0" dirty="0">
                <a:ln>
                  <a:noFill/>
                </a:ln>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２種類</a:t>
            </a:r>
            <a:endParaRPr kumimoji="1" lang="ja-JP" altLang="en-US" sz="4400" dirty="0"/>
          </a:p>
        </p:txBody>
      </p:sp>
      <p:sp>
        <p:nvSpPr>
          <p:cNvPr id="19" name="動作設定ボタン: 空白 18">
            <a:hlinkClick r:id="rId2" action="ppaction://hlinksldjump" highlightClick="1">
              <a:snd r:embed="rId6" name="bubbu2.wav"/>
            </a:hlinkClick>
            <a:extLst>
              <a:ext uri="{FF2B5EF4-FFF2-40B4-BE49-F238E27FC236}">
                <a16:creationId xmlns:a16="http://schemas.microsoft.com/office/drawing/2014/main" id="{3FAB7240-A0AC-8DBF-8845-3307F31C00EA}"/>
              </a:ext>
            </a:extLst>
          </p:cNvPr>
          <p:cNvSpPr/>
          <p:nvPr/>
        </p:nvSpPr>
        <p:spPr>
          <a:xfrm>
            <a:off x="4363212" y="3086613"/>
            <a:ext cx="3177307" cy="1033272"/>
          </a:xfrm>
          <a:prstGeom prst="actionButtonBlank">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latin typeface="HG創英角ﾎﾟｯﾌﾟ体" panose="040B0A09000000000000" pitchFamily="49" charset="-128"/>
                <a:ea typeface="HG創英角ﾎﾟｯﾌﾟ体" panose="040B0A09000000000000" pitchFamily="49" charset="-128"/>
              </a:rPr>
              <a:t>② </a:t>
            </a:r>
            <a:r>
              <a:rPr kumimoji="0" lang="ja-JP" altLang="en-US" sz="3600" b="0" i="0" u="none" strike="noStrike" cap="none" normalizeH="0" baseline="0" dirty="0">
                <a:ln>
                  <a:noFill/>
                </a:ln>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９種類</a:t>
            </a:r>
            <a:endParaRPr kumimoji="1" lang="ja-JP" altLang="en-US" sz="4400" dirty="0"/>
          </a:p>
        </p:txBody>
      </p:sp>
      <p:sp>
        <p:nvSpPr>
          <p:cNvPr id="20" name="動作設定ボタン: 空白 19">
            <a:hlinkClick r:id="rId2" action="ppaction://hlinksldjump" highlightClick="1">
              <a:snd r:embed="rId6" name="bubbu2.wav"/>
            </a:hlinkClick>
            <a:extLst>
              <a:ext uri="{FF2B5EF4-FFF2-40B4-BE49-F238E27FC236}">
                <a16:creationId xmlns:a16="http://schemas.microsoft.com/office/drawing/2014/main" id="{C6F8D803-3C63-403E-2516-A6565EBB352B}"/>
              </a:ext>
            </a:extLst>
          </p:cNvPr>
          <p:cNvSpPr/>
          <p:nvPr/>
        </p:nvSpPr>
        <p:spPr>
          <a:xfrm>
            <a:off x="8164068" y="3086613"/>
            <a:ext cx="3177307" cy="1033272"/>
          </a:xfrm>
          <a:prstGeom prst="actionButtonBlank">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schemeClr val="tx1"/>
                </a:solidFill>
                <a:latin typeface="HG創英角ﾎﾟｯﾌﾟ体" panose="040B0A09000000000000" pitchFamily="49" charset="-128"/>
                <a:ea typeface="HG創英角ﾎﾟｯﾌﾟ体" panose="040B0A09000000000000" pitchFamily="49" charset="-128"/>
              </a:rPr>
              <a:t>③</a:t>
            </a:r>
            <a:r>
              <a:rPr lang="en-US" altLang="ja-JP" sz="4400" dirty="0">
                <a:solidFill>
                  <a:schemeClr val="tx1"/>
                </a:solidFill>
                <a:latin typeface="HG創英角ﾎﾟｯﾌﾟ体" panose="040B0A09000000000000" pitchFamily="49" charset="-128"/>
                <a:ea typeface="HG創英角ﾎﾟｯﾌﾟ体" panose="040B0A09000000000000" pitchFamily="49" charset="-128"/>
              </a:rPr>
              <a:t> </a:t>
            </a:r>
            <a:r>
              <a:rPr kumimoji="0" lang="en-US" altLang="ja-JP" sz="3600" dirty="0">
                <a:solidFill>
                  <a:schemeClr val="tx1"/>
                </a:solidFill>
                <a:latin typeface="HG創英角ﾎﾟｯﾌﾟ体" panose="040B0A09000000000000" pitchFamily="49" charset="-128"/>
                <a:ea typeface="HG創英角ﾎﾟｯﾌﾟ体" panose="040B0A09000000000000" pitchFamily="49" charset="-128"/>
                <a:cs typeface="Times New Roman" panose="02020603050405020304" pitchFamily="18" charset="0"/>
              </a:rPr>
              <a:t>10</a:t>
            </a:r>
            <a:r>
              <a:rPr kumimoji="0" lang="ja-JP" altLang="en-US" sz="3600" b="0" i="0" u="none" strike="noStrike" cap="none" normalizeH="0" baseline="0" dirty="0">
                <a:ln>
                  <a:noFill/>
                </a:ln>
                <a:solidFill>
                  <a:schemeClr val="tx1"/>
                </a:solidFill>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種類</a:t>
            </a:r>
            <a:endParaRPr kumimoji="1" lang="ja-JP" altLang="en-US" sz="4400" dirty="0"/>
          </a:p>
        </p:txBody>
      </p:sp>
    </p:spTree>
    <p:extLst>
      <p:ext uri="{BB962C8B-B14F-4D97-AF65-F5344CB8AC3E}">
        <p14:creationId xmlns:p14="http://schemas.microsoft.com/office/powerpoint/2010/main" val="394702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人気のメダカの種類を紹介！値段や初心者におすすめのメダカも ...">
            <a:extLst>
              <a:ext uri="{FF2B5EF4-FFF2-40B4-BE49-F238E27FC236}">
                <a16:creationId xmlns:a16="http://schemas.microsoft.com/office/drawing/2014/main" id="{CCF228B5-4EF9-7B30-69EF-38594EA61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44767"/>
            <a:ext cx="7334250" cy="67684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日本メダカ">
            <a:extLst>
              <a:ext uri="{FF2B5EF4-FFF2-40B4-BE49-F238E27FC236}">
                <a16:creationId xmlns:a16="http://schemas.microsoft.com/office/drawing/2014/main" id="{E8F7DD28-4EBB-AB5D-9B02-DB02FAF56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274" y="2468877"/>
            <a:ext cx="5739303" cy="2741297"/>
          </a:xfrm>
          <a:prstGeom prst="rect">
            <a:avLst/>
          </a:prstGeom>
          <a:noFill/>
          <a:extLst>
            <a:ext uri="{909E8E84-426E-40DD-AFC4-6F175D3DCCD1}">
              <a14:hiddenFill xmlns:a14="http://schemas.microsoft.com/office/drawing/2010/main">
                <a:solidFill>
                  <a:srgbClr val="FFFFFF"/>
                </a:solidFill>
              </a14:hiddenFill>
            </a:ext>
          </a:extLst>
        </p:spPr>
      </p:pic>
      <p:sp>
        <p:nvSpPr>
          <p:cNvPr id="2" name="動作設定ボタン: 進む/次へ 1">
            <a:hlinkClick r:id="" action="ppaction://hlinkshowjump?jump=nextslide" highlightClick="1"/>
            <a:extLst>
              <a:ext uri="{FF2B5EF4-FFF2-40B4-BE49-F238E27FC236}">
                <a16:creationId xmlns:a16="http://schemas.microsoft.com/office/drawing/2014/main" id="{8DE00E9A-437E-5862-12B2-7A9D38C9A482}"/>
              </a:ext>
            </a:extLst>
          </p:cNvPr>
          <p:cNvSpPr/>
          <p:nvPr/>
        </p:nvSpPr>
        <p:spPr>
          <a:xfrm>
            <a:off x="9097064" y="6059055"/>
            <a:ext cx="804318" cy="607761"/>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136679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5"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3065F5-96B1-4F60-697F-DD85755515BA}"/>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56A3179-6D92-8105-2FEC-56AE94B3F1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0D950B7-B588-D79F-E02F-DA7302D63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BE77D0C9-E704-8D01-BF15-992023BB52B5}"/>
              </a:ext>
            </a:extLst>
          </p:cNvPr>
          <p:cNvPicPr>
            <a:picLocks noChangeAspect="1"/>
          </p:cNvPicPr>
          <p:nvPr/>
        </p:nvPicPr>
        <p:blipFill rotWithShape="1">
          <a:blip r:embed="rId3">
            <a:alphaModFix amt="40000"/>
          </a:blip>
          <a:srcRect t="15239" b="491"/>
          <a:stretch/>
        </p:blipFill>
        <p:spPr>
          <a:xfrm>
            <a:off x="1" y="-8303"/>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D63CB3D3-83B9-8733-DFF5-0A07AA02CF49}"/>
              </a:ext>
            </a:extLst>
          </p:cNvPr>
          <p:cNvSpPr txBox="1"/>
          <p:nvPr/>
        </p:nvSpPr>
        <p:spPr>
          <a:xfrm>
            <a:off x="65319" y="268624"/>
            <a:ext cx="12083137" cy="144655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Q3</a:t>
            </a:r>
            <a:r>
              <a:rPr kumimoji="0" lang="ja-JP" altLang="en-US"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　</a:t>
            </a:r>
            <a:r>
              <a:rPr kumimoji="0" lang="en-US" altLang="ja-JP"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DNA</a:t>
            </a:r>
            <a:r>
              <a:rPr kumimoji="0" lang="ja-JP" altLang="en-US"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鑑定された横浜メダカは、</a:t>
            </a:r>
            <a:endParaRPr kumimoji="0" lang="en-US" altLang="ja-JP"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0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　　住んでいた３つの場所の名前を付けています</a:t>
            </a:r>
            <a:r>
              <a:rPr kumimoji="0" lang="ja-JP" altLang="en-US"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cs typeface="Times New Roman" panose="02020603050405020304" pitchFamily="18" charset="0"/>
              </a:rPr>
              <a:t>。</a:t>
            </a:r>
            <a:endParaRPr kumimoji="0" lang="ja-JP" altLang="en-US" sz="4800" b="0" i="0" u="none" strike="noStrike" cap="none" normalizeH="0" baseline="0" dirty="0">
              <a:ln>
                <a:noFill/>
              </a:ln>
              <a:effectLst/>
              <a:latin typeface="HG創英角ﾎﾟｯﾌﾟ体" panose="040B0A09000000000000" pitchFamily="49" charset="-128"/>
              <a:ea typeface="HG創英角ﾎﾟｯﾌﾟ体" panose="040B0A09000000000000" pitchFamily="49" charset="-128"/>
            </a:endParaRPr>
          </a:p>
        </p:txBody>
      </p:sp>
      <p:pic>
        <p:nvPicPr>
          <p:cNvPr id="5" name="図 4">
            <a:hlinkClick r:id="rId2" action="ppaction://hlinksldjump"/>
            <a:extLst>
              <a:ext uri="{FF2B5EF4-FFF2-40B4-BE49-F238E27FC236}">
                <a16:creationId xmlns:a16="http://schemas.microsoft.com/office/drawing/2014/main" id="{6ABE1CA3-65DD-3142-8886-6A677E8C6A59}"/>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4" name="動作設定ボタン: 空白 13">
            <a:hlinkClick r:id="rId2" action="ppaction://hlinksldjump" highlightClick="1">
              <a:snd r:embed="rId5" name="bubbu2.wav"/>
            </a:hlinkClick>
            <a:extLst>
              <a:ext uri="{FF2B5EF4-FFF2-40B4-BE49-F238E27FC236}">
                <a16:creationId xmlns:a16="http://schemas.microsoft.com/office/drawing/2014/main" id="{3A29AF4A-CF4F-90AD-0FF6-BCBDCC4EABFB}"/>
              </a:ext>
            </a:extLst>
          </p:cNvPr>
          <p:cNvSpPr/>
          <p:nvPr/>
        </p:nvSpPr>
        <p:spPr>
          <a:xfrm>
            <a:off x="1431780" y="2548720"/>
            <a:ext cx="3122676" cy="3765211"/>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a:t>
            </a:r>
            <a:endParaRPr kumimoji="1"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600" dirty="0">
                <a:solidFill>
                  <a:schemeClr val="tx1"/>
                </a:solidFill>
                <a:latin typeface="HG創英角ﾎﾟｯﾌﾟ体" panose="040B0A09000000000000" pitchFamily="49" charset="-128"/>
                <a:ea typeface="HG創英角ﾎﾟｯﾌﾟ体" panose="040B0A09000000000000" pitchFamily="49" charset="-128"/>
              </a:rPr>
              <a:t>大池メダカ</a:t>
            </a:r>
            <a:endParaRPr kumimoji="1" lang="en-US" altLang="ja-JP" sz="36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lang="en-US" altLang="ja-JP" sz="16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lang="ja-JP" altLang="en-US" sz="3600" dirty="0">
                <a:solidFill>
                  <a:schemeClr val="tx1"/>
                </a:solidFill>
                <a:latin typeface="HG創英角ﾎﾟｯﾌﾟ体" panose="040B0A09000000000000" pitchFamily="49" charset="-128"/>
                <a:ea typeface="HG創英角ﾎﾟｯﾌﾟ体" panose="040B0A09000000000000" pitchFamily="49" charset="-128"/>
              </a:rPr>
              <a:t>六ッ川メダカ</a:t>
            </a:r>
            <a:endParaRPr lang="en-US" altLang="ja-JP" sz="36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dirty="0">
                <a:solidFill>
                  <a:schemeClr val="tx1"/>
                </a:solidFill>
                <a:latin typeface="HG創英角ﾎﾟｯﾌﾟ体" panose="040B0A09000000000000" pitchFamily="49" charset="-128"/>
                <a:ea typeface="HG創英角ﾎﾟｯﾌﾟ体" panose="040B0A09000000000000" pitchFamily="49" charset="-128"/>
              </a:rPr>
              <a:t>　</a:t>
            </a:r>
            <a:endParaRPr kumimoji="1" lang="en-US" altLang="ja-JP"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600" dirty="0">
                <a:solidFill>
                  <a:schemeClr val="tx1"/>
                </a:solidFill>
                <a:latin typeface="HG創英角ﾎﾟｯﾌﾟ体" panose="040B0A09000000000000" pitchFamily="49" charset="-128"/>
                <a:ea typeface="HG創英角ﾎﾟｯﾌﾟ体" panose="040B0A09000000000000" pitchFamily="49" charset="-128"/>
              </a:rPr>
              <a:t>矢部メダカ</a:t>
            </a:r>
          </a:p>
        </p:txBody>
      </p:sp>
      <p:sp>
        <p:nvSpPr>
          <p:cNvPr id="6" name="動作設定ボタン: 空白 5">
            <a:hlinkClick r:id="rId6" action="ppaction://hlinksldjump" highlightClick="1"/>
            <a:extLst>
              <a:ext uri="{FF2B5EF4-FFF2-40B4-BE49-F238E27FC236}">
                <a16:creationId xmlns:a16="http://schemas.microsoft.com/office/drawing/2014/main" id="{DC947827-0A81-0EA8-E8BA-7E647579388E}"/>
              </a:ext>
            </a:extLst>
          </p:cNvPr>
          <p:cNvSpPr/>
          <p:nvPr/>
        </p:nvSpPr>
        <p:spPr>
          <a:xfrm>
            <a:off x="6811890" y="2548719"/>
            <a:ext cx="3122676" cy="3765211"/>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a:t>
            </a:r>
            <a:endParaRPr kumimoji="1"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600" dirty="0">
                <a:solidFill>
                  <a:schemeClr val="tx1"/>
                </a:solidFill>
                <a:latin typeface="HG創英角ﾎﾟｯﾌﾟ体" panose="040B0A09000000000000" pitchFamily="49" charset="-128"/>
                <a:ea typeface="HG創英角ﾎﾟｯﾌﾟ体" panose="040B0A09000000000000" pitchFamily="49" charset="-128"/>
              </a:rPr>
              <a:t>大池メダカ</a:t>
            </a:r>
            <a:endParaRPr kumimoji="1" lang="en-US" altLang="ja-JP" sz="36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lang="en-US" altLang="ja-JP" sz="16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lang="ja-JP" altLang="en-US" sz="3600" dirty="0">
                <a:solidFill>
                  <a:schemeClr val="tx1"/>
                </a:solidFill>
                <a:latin typeface="HG創英角ﾎﾟｯﾌﾟ体" panose="040B0A09000000000000" pitchFamily="49" charset="-128"/>
                <a:ea typeface="HG創英角ﾎﾟｯﾌﾟ体" panose="040B0A09000000000000" pitchFamily="49" charset="-128"/>
              </a:rPr>
              <a:t>名瀬メダカ</a:t>
            </a:r>
            <a:endParaRPr lang="en-US" altLang="ja-JP" sz="36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dirty="0">
                <a:solidFill>
                  <a:schemeClr val="tx1"/>
                </a:solidFill>
                <a:latin typeface="HG創英角ﾎﾟｯﾌﾟ体" panose="040B0A09000000000000" pitchFamily="49" charset="-128"/>
                <a:ea typeface="HG創英角ﾎﾟｯﾌﾟ体" panose="040B0A09000000000000" pitchFamily="49" charset="-128"/>
              </a:rPr>
              <a:t>　</a:t>
            </a:r>
            <a:endParaRPr kumimoji="1" lang="en-US" altLang="ja-JP"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600" dirty="0">
                <a:solidFill>
                  <a:schemeClr val="tx1"/>
                </a:solidFill>
                <a:latin typeface="HG創英角ﾎﾟｯﾌﾟ体" panose="040B0A09000000000000" pitchFamily="49" charset="-128"/>
                <a:ea typeface="HG創英角ﾎﾟｯﾌﾟ体" panose="040B0A09000000000000" pitchFamily="49" charset="-128"/>
              </a:rPr>
              <a:t>矢部メダカ</a:t>
            </a:r>
          </a:p>
        </p:txBody>
      </p:sp>
    </p:spTree>
    <p:extLst>
      <p:ext uri="{BB962C8B-B14F-4D97-AF65-F5344CB8AC3E}">
        <p14:creationId xmlns:p14="http://schemas.microsoft.com/office/powerpoint/2010/main" val="68900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動作設定ボタン: 進む/次へ 1">
            <a:hlinkClick r:id="" action="ppaction://hlinkshowjump?jump=nextslide" highlightClick="1"/>
            <a:extLst>
              <a:ext uri="{FF2B5EF4-FFF2-40B4-BE49-F238E27FC236}">
                <a16:creationId xmlns:a16="http://schemas.microsoft.com/office/drawing/2014/main" id="{6FD3FA88-714A-F93A-9383-68D3C3A9A241}"/>
              </a:ext>
            </a:extLst>
          </p:cNvPr>
          <p:cNvSpPr/>
          <p:nvPr/>
        </p:nvSpPr>
        <p:spPr>
          <a:xfrm>
            <a:off x="8934061" y="6049819"/>
            <a:ext cx="736412" cy="614116"/>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B57EAB9-A012-A9D2-4B7B-44C38279BC66}"/>
              </a:ext>
            </a:extLst>
          </p:cNvPr>
          <p:cNvPicPr>
            <a:picLocks noChangeAspect="1"/>
          </p:cNvPicPr>
          <p:nvPr/>
        </p:nvPicPr>
        <p:blipFill>
          <a:blip r:embed="rId3"/>
          <a:stretch>
            <a:fillRect/>
          </a:stretch>
        </p:blipFill>
        <p:spPr>
          <a:xfrm>
            <a:off x="608834" y="194811"/>
            <a:ext cx="10974332" cy="6468378"/>
          </a:xfrm>
          <a:prstGeom prst="rect">
            <a:avLst/>
          </a:prstGeom>
        </p:spPr>
      </p:pic>
    </p:spTree>
    <p:extLst>
      <p:ext uri="{BB962C8B-B14F-4D97-AF65-F5344CB8AC3E}">
        <p14:creationId xmlns:p14="http://schemas.microsoft.com/office/powerpoint/2010/main" val="127961474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4"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32CAE2-954C-97F1-9F20-C7687EBEBDAD}"/>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B7AC3EAE-9CCF-535A-D1C9-EC707C594A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026FFC4-AE85-B432-C728-C4E1DD4BC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 descr="輝く背景にホログラムのネオン">
            <a:hlinkClick r:id="rId2" action="ppaction://hlinksldjump"/>
            <a:extLst>
              <a:ext uri="{FF2B5EF4-FFF2-40B4-BE49-F238E27FC236}">
                <a16:creationId xmlns:a16="http://schemas.microsoft.com/office/drawing/2014/main" id="{F98BF767-54F5-068F-DF49-7218A3197DA7}"/>
              </a:ext>
            </a:extLst>
          </p:cNvPr>
          <p:cNvPicPr>
            <a:picLocks noChangeAspect="1"/>
          </p:cNvPicPr>
          <p:nvPr/>
        </p:nvPicPr>
        <p:blipFill rotWithShape="1">
          <a:blip r:embed="rId3">
            <a:alphaModFix amt="40000"/>
          </a:blip>
          <a:srcRect t="15239" b="491"/>
          <a:stretch/>
        </p:blipFill>
        <p:spPr>
          <a:xfrm>
            <a:off x="0" y="0"/>
            <a:ext cx="12191999" cy="6857990"/>
          </a:xfrm>
          <a:prstGeom prst="rect">
            <a:avLst/>
          </a:prstGeom>
        </p:spPr>
      </p:pic>
      <p:sp>
        <p:nvSpPr>
          <p:cNvPr id="3" name="テキスト ボックス 2">
            <a:hlinkClick r:id="rId2" action="ppaction://hlinksldjump"/>
            <a:extLst>
              <a:ext uri="{FF2B5EF4-FFF2-40B4-BE49-F238E27FC236}">
                <a16:creationId xmlns:a16="http://schemas.microsoft.com/office/drawing/2014/main" id="{681C0016-4587-BBF3-E559-84F7D061062E}"/>
              </a:ext>
            </a:extLst>
          </p:cNvPr>
          <p:cNvSpPr txBox="1"/>
          <p:nvPr/>
        </p:nvSpPr>
        <p:spPr>
          <a:xfrm>
            <a:off x="247926" y="455605"/>
            <a:ext cx="11782195"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Q4</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　横浜メダカは、どこの動物園で</a:t>
            </a:r>
            <a:endParaRPr kumimoji="0" lang="en-US" altLang="ja-JP"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48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4800" b="0" i="0" u="none" strike="noStrike" cap="none" normalizeH="0" baseline="0" dirty="0">
                <a:ln>
                  <a:noFill/>
                </a:ln>
                <a:effectLst/>
                <a:latin typeface="ＭＳ ゴシック" panose="020B0609070205080204" pitchFamily="49" charset="-128"/>
                <a:ea typeface="ＭＳ ゴシック" panose="020B0609070205080204" pitchFamily="49" charset="-128"/>
                <a:cs typeface="Times New Roman" panose="02020603050405020304" pitchFamily="18" charset="0"/>
              </a:rPr>
              <a:t>保存されていますか。</a:t>
            </a:r>
            <a:r>
              <a:rPr kumimoji="0" lang="ja-JP" altLang="en-US" sz="800" b="0" i="0" u="none" strike="noStrike" cap="none" normalizeH="0" baseline="0" dirty="0">
                <a:ln>
                  <a:noFill/>
                </a:ln>
                <a:effectLst/>
              </a:rPr>
              <a:t> </a:t>
            </a:r>
            <a:endParaRPr kumimoji="0" lang="ja-JP" altLang="en-US" sz="4800" b="0" i="0" u="none" strike="noStrike" cap="none" normalizeH="0" baseline="0" dirty="0">
              <a:ln>
                <a:noFill/>
              </a:ln>
              <a:effectLst/>
              <a:latin typeface="Arial" panose="020B0604020202020204" pitchFamily="34" charset="0"/>
            </a:endParaRPr>
          </a:p>
        </p:txBody>
      </p:sp>
      <p:pic>
        <p:nvPicPr>
          <p:cNvPr id="5" name="図 4">
            <a:hlinkClick r:id="rId2" action="ppaction://hlinksldjump"/>
            <a:extLst>
              <a:ext uri="{FF2B5EF4-FFF2-40B4-BE49-F238E27FC236}">
                <a16:creationId xmlns:a16="http://schemas.microsoft.com/office/drawing/2014/main" id="{00F6C069-69BC-4221-3135-DDF30AB144C5}"/>
              </a:ext>
            </a:extLst>
          </p:cNvPr>
          <p:cNvPicPr>
            <a:picLocks noChangeAspect="1"/>
          </p:cNvPicPr>
          <p:nvPr/>
        </p:nvPicPr>
        <p:blipFill>
          <a:blip r:embed="rId4"/>
          <a:stretch>
            <a:fillRect/>
          </a:stretch>
        </p:blipFill>
        <p:spPr>
          <a:xfrm>
            <a:off x="10544553" y="5293894"/>
            <a:ext cx="1485568" cy="1406126"/>
          </a:xfrm>
          <a:prstGeom prst="rect">
            <a:avLst/>
          </a:prstGeom>
        </p:spPr>
      </p:pic>
      <p:sp>
        <p:nvSpPr>
          <p:cNvPr id="14" name="動作設定ボタン: 空白 13">
            <a:hlinkClick r:id="rId5" action="ppaction://hlinksldjump" highlightClick="1"/>
            <a:extLst>
              <a:ext uri="{FF2B5EF4-FFF2-40B4-BE49-F238E27FC236}">
                <a16:creationId xmlns:a16="http://schemas.microsoft.com/office/drawing/2014/main" id="{8567BED2-D1E2-B4CE-E9ED-73924A74E463}"/>
              </a:ext>
            </a:extLst>
          </p:cNvPr>
          <p:cNvSpPr/>
          <p:nvPr/>
        </p:nvSpPr>
        <p:spPr>
          <a:xfrm>
            <a:off x="1042416" y="2706624"/>
            <a:ext cx="3122676" cy="3722977"/>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①</a:t>
            </a:r>
            <a:endParaRPr kumimoji="1"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kumimoji="1"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rPr>
              <a:t>野毛山動物園</a:t>
            </a:r>
            <a:endParaRPr kumimoji="1" lang="en-US" altLang="ja-JP" sz="32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lang="en-US" altLang="ja-JP" sz="32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kumimoji="1" lang="ja-JP" altLang="en-US" sz="3200" dirty="0">
                <a:solidFill>
                  <a:schemeClr val="tx1"/>
                </a:solidFill>
                <a:latin typeface="HG創英角ﾎﾟｯﾌﾟ体" panose="040B0A09000000000000" pitchFamily="49" charset="-128"/>
                <a:ea typeface="HG創英角ﾎﾟｯﾌﾟ体" panose="040B0A09000000000000" pitchFamily="49" charset="-128"/>
              </a:rPr>
              <a:t>金沢動物園</a:t>
            </a:r>
          </a:p>
        </p:txBody>
      </p:sp>
      <p:sp>
        <p:nvSpPr>
          <p:cNvPr id="15" name="動作設定ボタン: 空白 14">
            <a:hlinkClick r:id="rId2" action="ppaction://hlinksldjump" highlightClick="1">
              <a:snd r:embed="rId6" name="bubbu2.wav"/>
            </a:hlinkClick>
            <a:extLst>
              <a:ext uri="{FF2B5EF4-FFF2-40B4-BE49-F238E27FC236}">
                <a16:creationId xmlns:a16="http://schemas.microsoft.com/office/drawing/2014/main" id="{A3141942-9E79-D065-1DDF-9069D1C89806}"/>
              </a:ext>
            </a:extLst>
          </p:cNvPr>
          <p:cNvSpPr/>
          <p:nvPr/>
        </p:nvSpPr>
        <p:spPr>
          <a:xfrm>
            <a:off x="6768845" y="2606040"/>
            <a:ext cx="3122676" cy="3722977"/>
          </a:xfrm>
          <a:prstGeom prst="actionButtonBlank">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chemeClr val="tx1"/>
                </a:solidFill>
                <a:latin typeface="HG創英角ﾎﾟｯﾌﾟ体" panose="040B0A09000000000000" pitchFamily="49" charset="-128"/>
                <a:ea typeface="HG創英角ﾎﾟｯﾌﾟ体" panose="040B0A09000000000000" pitchFamily="49" charset="-128"/>
              </a:rPr>
              <a:t>②</a:t>
            </a:r>
            <a:endParaRPr kumimoji="1"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lang="ja-JP" altLang="en-US" sz="3200" dirty="0">
                <a:solidFill>
                  <a:schemeClr val="tx1"/>
                </a:solidFill>
                <a:latin typeface="HG創英角ﾎﾟｯﾌﾟ体" panose="040B0A09000000000000" pitchFamily="49" charset="-128"/>
                <a:ea typeface="HG創英角ﾎﾟｯﾌﾟ体" panose="040B0A09000000000000" pitchFamily="49" charset="-128"/>
              </a:rPr>
              <a:t>ズーラシア</a:t>
            </a:r>
            <a:endParaRPr lang="en-US" altLang="ja-JP" sz="4800" dirty="0">
              <a:solidFill>
                <a:schemeClr val="tx1"/>
              </a:solidFill>
              <a:latin typeface="HG創英角ﾎﾟｯﾌﾟ体" panose="040B0A09000000000000" pitchFamily="49" charset="-128"/>
              <a:ea typeface="HG創英角ﾎﾟｯﾌﾟ体" panose="040B0A09000000000000" pitchFamily="49" charset="-128"/>
            </a:endParaRPr>
          </a:p>
          <a:p>
            <a:pPr algn="ctr"/>
            <a:endParaRPr lang="en-US" altLang="ja-JP" sz="2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lang="ja-JP" altLang="en-US" sz="2800" dirty="0">
                <a:solidFill>
                  <a:schemeClr val="tx1"/>
                </a:solidFill>
                <a:latin typeface="HG創英角ﾎﾟｯﾌﾟ体" panose="040B0A09000000000000" pitchFamily="49" charset="-128"/>
                <a:ea typeface="HG創英角ﾎﾟｯﾌﾟ体" panose="040B0A09000000000000" pitchFamily="49" charset="-128"/>
              </a:rPr>
              <a:t>八景島</a:t>
            </a:r>
            <a:endParaRPr lang="en-US" altLang="ja-JP" sz="2800" dirty="0">
              <a:solidFill>
                <a:schemeClr val="tx1"/>
              </a:solidFill>
              <a:latin typeface="HG創英角ﾎﾟｯﾌﾟ体" panose="040B0A09000000000000" pitchFamily="49" charset="-128"/>
              <a:ea typeface="HG創英角ﾎﾟｯﾌﾟ体" panose="040B0A09000000000000" pitchFamily="49" charset="-128"/>
            </a:endParaRPr>
          </a:p>
          <a:p>
            <a:pPr algn="ctr"/>
            <a:r>
              <a:rPr lang="ja-JP" altLang="en-US" sz="2800" dirty="0">
                <a:solidFill>
                  <a:schemeClr val="tx1"/>
                </a:solidFill>
                <a:latin typeface="HG創英角ﾎﾟｯﾌﾟ体" panose="040B0A09000000000000" pitchFamily="49" charset="-128"/>
                <a:ea typeface="HG創英角ﾎﾟｯﾌﾟ体" panose="040B0A09000000000000" pitchFamily="49" charset="-128"/>
              </a:rPr>
              <a:t>シーパラダイス</a:t>
            </a:r>
          </a:p>
        </p:txBody>
      </p:sp>
    </p:spTree>
    <p:extLst>
      <p:ext uri="{BB962C8B-B14F-4D97-AF65-F5344CB8AC3E}">
        <p14:creationId xmlns:p14="http://schemas.microsoft.com/office/powerpoint/2010/main" val="77591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7E3509F-6CB9-8962-9534-0A138FAF951F}"/>
              </a:ext>
            </a:extLst>
          </p:cNvPr>
          <p:cNvPicPr>
            <a:picLocks noChangeAspect="1"/>
          </p:cNvPicPr>
          <p:nvPr/>
        </p:nvPicPr>
        <p:blipFill>
          <a:blip r:embed="rId3"/>
          <a:stretch>
            <a:fillRect/>
          </a:stretch>
        </p:blipFill>
        <p:spPr>
          <a:xfrm>
            <a:off x="920878" y="384964"/>
            <a:ext cx="5449060" cy="1743318"/>
          </a:xfrm>
          <a:prstGeom prst="rect">
            <a:avLst/>
          </a:prstGeom>
        </p:spPr>
      </p:pic>
      <p:pic>
        <p:nvPicPr>
          <p:cNvPr id="9" name="図 8">
            <a:extLst>
              <a:ext uri="{FF2B5EF4-FFF2-40B4-BE49-F238E27FC236}">
                <a16:creationId xmlns:a16="http://schemas.microsoft.com/office/drawing/2014/main" id="{C6EBADF0-44BB-36EA-9736-E9C127AC7335}"/>
              </a:ext>
            </a:extLst>
          </p:cNvPr>
          <p:cNvPicPr>
            <a:picLocks noChangeAspect="1"/>
          </p:cNvPicPr>
          <p:nvPr/>
        </p:nvPicPr>
        <p:blipFill>
          <a:blip r:embed="rId4"/>
          <a:stretch>
            <a:fillRect/>
          </a:stretch>
        </p:blipFill>
        <p:spPr>
          <a:xfrm>
            <a:off x="6487455" y="156104"/>
            <a:ext cx="4322982" cy="2870730"/>
          </a:xfrm>
          <a:prstGeom prst="rect">
            <a:avLst/>
          </a:prstGeom>
        </p:spPr>
      </p:pic>
      <p:pic>
        <p:nvPicPr>
          <p:cNvPr id="11" name="図 10">
            <a:extLst>
              <a:ext uri="{FF2B5EF4-FFF2-40B4-BE49-F238E27FC236}">
                <a16:creationId xmlns:a16="http://schemas.microsoft.com/office/drawing/2014/main" id="{57758C8A-1E6F-5896-2D0C-5EC726274391}"/>
              </a:ext>
            </a:extLst>
          </p:cNvPr>
          <p:cNvPicPr>
            <a:picLocks noChangeAspect="1"/>
          </p:cNvPicPr>
          <p:nvPr/>
        </p:nvPicPr>
        <p:blipFill>
          <a:blip r:embed="rId5"/>
          <a:stretch>
            <a:fillRect/>
          </a:stretch>
        </p:blipFill>
        <p:spPr>
          <a:xfrm>
            <a:off x="986683" y="4301559"/>
            <a:ext cx="5317450" cy="987790"/>
          </a:xfrm>
          <a:prstGeom prst="rect">
            <a:avLst/>
          </a:prstGeom>
        </p:spPr>
      </p:pic>
      <p:pic>
        <p:nvPicPr>
          <p:cNvPr id="12" name="図 11">
            <a:extLst>
              <a:ext uri="{FF2B5EF4-FFF2-40B4-BE49-F238E27FC236}">
                <a16:creationId xmlns:a16="http://schemas.microsoft.com/office/drawing/2014/main" id="{58BEEC24-6E38-2354-E8BD-F77D22DC90CB}"/>
              </a:ext>
            </a:extLst>
          </p:cNvPr>
          <p:cNvPicPr>
            <a:picLocks noChangeAspect="1"/>
          </p:cNvPicPr>
          <p:nvPr/>
        </p:nvPicPr>
        <p:blipFill>
          <a:blip r:embed="rId6"/>
          <a:stretch>
            <a:fillRect/>
          </a:stretch>
        </p:blipFill>
        <p:spPr>
          <a:xfrm>
            <a:off x="6487455" y="3289269"/>
            <a:ext cx="4322982" cy="3242236"/>
          </a:xfrm>
          <a:prstGeom prst="rect">
            <a:avLst/>
          </a:prstGeom>
        </p:spPr>
      </p:pic>
      <p:sp>
        <p:nvSpPr>
          <p:cNvPr id="2" name="動作設定ボタン: 進む/次へ 1">
            <a:hlinkClick r:id="" action="ppaction://hlinkshowjump?jump=nextslide" highlightClick="1"/>
            <a:extLst>
              <a:ext uri="{FF2B5EF4-FFF2-40B4-BE49-F238E27FC236}">
                <a16:creationId xmlns:a16="http://schemas.microsoft.com/office/drawing/2014/main" id="{B79E3482-F821-2839-FEE8-4F05C3676B5A}"/>
              </a:ext>
            </a:extLst>
          </p:cNvPr>
          <p:cNvSpPr/>
          <p:nvPr/>
        </p:nvSpPr>
        <p:spPr>
          <a:xfrm>
            <a:off x="5584371" y="6123709"/>
            <a:ext cx="785567" cy="543013"/>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14463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pinpon3.wav"/>
          </p:stSnd>
        </p:sndAc>
      </p:transition>
    </mc:Choice>
    <mc:Fallback xmlns="">
      <p:transition spd="slow">
        <p:sndAc>
          <p:stSnd>
            <p:snd r:embed="rId7" name="pinpon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Yu Mincho Demibold"/>
        <a:ea typeface=""/>
        <a:cs typeface=""/>
      </a:majorFont>
      <a:minorFont>
        <a:latin typeface="Yu Minch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461</Words>
  <Application>Microsoft Office PowerPoint</Application>
  <PresentationFormat>ワイド画面</PresentationFormat>
  <Paragraphs>60</Paragraphs>
  <Slides>16</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vt:i4>
      </vt:variant>
    </vt:vector>
  </HeadingPairs>
  <TitlesOfParts>
    <vt:vector size="23" baseType="lpstr">
      <vt:lpstr>HG創英角ﾎﾟｯﾌﾟ体</vt:lpstr>
      <vt:lpstr>ＭＳ ゴシック</vt:lpstr>
      <vt:lpstr>游ゴシック</vt:lpstr>
      <vt:lpstr>Yu Mincho</vt:lpstr>
      <vt:lpstr>Yu Mincho Demibold</vt:lpstr>
      <vt:lpstr>Arial</vt:lpstr>
      <vt:lpstr>GradientVTI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修 山口</dc:creator>
  <cp:lastModifiedBy>修 山口</cp:lastModifiedBy>
  <cp:revision>4</cp:revision>
  <dcterms:created xsi:type="dcterms:W3CDTF">2024-02-17T23:32:41Z</dcterms:created>
  <dcterms:modified xsi:type="dcterms:W3CDTF">2025-03-08T16:08:29Z</dcterms:modified>
</cp:coreProperties>
</file>